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1"/>
  </p:sldMasterIdLst>
  <p:sldIdLst>
    <p:sldId id="257" r:id="rId2"/>
    <p:sldId id="262" r:id="rId3"/>
    <p:sldId id="264" r:id="rId4"/>
    <p:sldId id="265" r:id="rId5"/>
    <p:sldId id="266"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113" d="100"/>
          <a:sy n="113" d="100"/>
        </p:scale>
        <p:origin x="5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7E6936-B2A5-466E-97D6-A36F5A012BAD}" type="datetimeFigureOut">
              <a:rPr lang="en-IN" smtClean="0"/>
              <a:t>14/04/24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69D746A2-D898-48F3-BCC8-E4FA5DA9315D}" type="slidenum">
              <a:rPr lang="en-IN" smtClean="0"/>
              <a:t>‹#›</a:t>
            </a:fld>
            <a:endParaRPr lang="en-IN"/>
          </a:p>
        </p:txBody>
      </p:sp>
    </p:spTree>
    <p:extLst>
      <p:ext uri="{BB962C8B-B14F-4D97-AF65-F5344CB8AC3E}">
        <p14:creationId xmlns:p14="http://schemas.microsoft.com/office/powerpoint/2010/main" val="671636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7E6936-B2A5-466E-97D6-A36F5A012BAD}" type="datetimeFigureOut">
              <a:rPr lang="en-IN" smtClean="0"/>
              <a:t>14/04/24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746A2-D898-48F3-BCC8-E4FA5DA9315D}" type="slidenum">
              <a:rPr lang="en-IN" smtClean="0"/>
              <a:t>‹#›</a:t>
            </a:fld>
            <a:endParaRPr lang="en-IN"/>
          </a:p>
        </p:txBody>
      </p:sp>
    </p:spTree>
    <p:extLst>
      <p:ext uri="{BB962C8B-B14F-4D97-AF65-F5344CB8AC3E}">
        <p14:creationId xmlns:p14="http://schemas.microsoft.com/office/powerpoint/2010/main" val="2997310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7E6936-B2A5-466E-97D6-A36F5A012BAD}" type="datetimeFigureOut">
              <a:rPr lang="en-IN" smtClean="0"/>
              <a:t>14/04/24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746A2-D898-48F3-BCC8-E4FA5DA9315D}" type="slidenum">
              <a:rPr lang="en-IN" smtClean="0"/>
              <a:t>‹#›</a:t>
            </a:fld>
            <a:endParaRPr lang="en-IN"/>
          </a:p>
        </p:txBody>
      </p:sp>
    </p:spTree>
    <p:extLst>
      <p:ext uri="{BB962C8B-B14F-4D97-AF65-F5344CB8AC3E}">
        <p14:creationId xmlns:p14="http://schemas.microsoft.com/office/powerpoint/2010/main" val="4259111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7E6936-B2A5-466E-97D6-A36F5A012BAD}" type="datetimeFigureOut">
              <a:rPr lang="en-IN" smtClean="0"/>
              <a:t>14/04/24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746A2-D898-48F3-BCC8-E4FA5DA9315D}" type="slidenum">
              <a:rPr lang="en-IN" smtClean="0"/>
              <a:t>‹#›</a:t>
            </a:fld>
            <a:endParaRPr lang="en-IN"/>
          </a:p>
        </p:txBody>
      </p:sp>
    </p:spTree>
    <p:extLst>
      <p:ext uri="{BB962C8B-B14F-4D97-AF65-F5344CB8AC3E}">
        <p14:creationId xmlns:p14="http://schemas.microsoft.com/office/powerpoint/2010/main" val="1671916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EA7E6936-B2A5-466E-97D6-A36F5A012BAD}" type="datetimeFigureOut">
              <a:rPr lang="en-IN" smtClean="0"/>
              <a:t>14/04/24</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9D746A2-D898-48F3-BCC8-E4FA5DA9315D}" type="slidenum">
              <a:rPr lang="en-IN" smtClean="0"/>
              <a:t>‹#›</a:t>
            </a:fld>
            <a:endParaRPr lang="en-IN"/>
          </a:p>
        </p:txBody>
      </p:sp>
    </p:spTree>
    <p:extLst>
      <p:ext uri="{BB962C8B-B14F-4D97-AF65-F5344CB8AC3E}">
        <p14:creationId xmlns:p14="http://schemas.microsoft.com/office/powerpoint/2010/main" val="4284110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7E6936-B2A5-466E-97D6-A36F5A012BAD}" type="datetimeFigureOut">
              <a:rPr lang="en-IN" smtClean="0"/>
              <a:t>14/04/24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D746A2-D898-48F3-BCC8-E4FA5DA9315D}" type="slidenum">
              <a:rPr lang="en-IN" smtClean="0"/>
              <a:t>‹#›</a:t>
            </a:fld>
            <a:endParaRPr lang="en-IN"/>
          </a:p>
        </p:txBody>
      </p:sp>
    </p:spTree>
    <p:extLst>
      <p:ext uri="{BB962C8B-B14F-4D97-AF65-F5344CB8AC3E}">
        <p14:creationId xmlns:p14="http://schemas.microsoft.com/office/powerpoint/2010/main" val="2717649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7E6936-B2A5-466E-97D6-A36F5A012BAD}" type="datetimeFigureOut">
              <a:rPr lang="en-IN" smtClean="0"/>
              <a:t>14/04/24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9D746A2-D898-48F3-BCC8-E4FA5DA9315D}"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7365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A7E6936-B2A5-466E-97D6-A36F5A012BAD}" type="datetimeFigureOut">
              <a:rPr lang="en-IN" smtClean="0"/>
              <a:t>14/04/24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9D746A2-D898-48F3-BCC8-E4FA5DA9315D}" type="slidenum">
              <a:rPr lang="en-IN" smtClean="0"/>
              <a:t>‹#›</a:t>
            </a:fld>
            <a:endParaRPr lang="en-IN"/>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8949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7E6936-B2A5-466E-97D6-A36F5A012BAD}" type="datetimeFigureOut">
              <a:rPr lang="en-IN" smtClean="0"/>
              <a:t>14/04/24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9D746A2-D898-48F3-BCC8-E4FA5DA9315D}" type="slidenum">
              <a:rPr lang="en-IN" smtClean="0"/>
              <a:t>‹#›</a:t>
            </a:fld>
            <a:endParaRPr lang="en-IN"/>
          </a:p>
        </p:txBody>
      </p:sp>
    </p:spTree>
    <p:extLst>
      <p:ext uri="{BB962C8B-B14F-4D97-AF65-F5344CB8AC3E}">
        <p14:creationId xmlns:p14="http://schemas.microsoft.com/office/powerpoint/2010/main" val="501224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7E6936-B2A5-466E-97D6-A36F5A012BAD}" type="datetimeFigureOut">
              <a:rPr lang="en-IN" smtClean="0"/>
              <a:t>14/04/24</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69D746A2-D898-48F3-BCC8-E4FA5DA9315D}" type="slidenum">
              <a:rPr lang="en-IN" smtClean="0"/>
              <a:t>‹#›</a:t>
            </a:fld>
            <a:endParaRPr lang="en-IN"/>
          </a:p>
        </p:txBody>
      </p:sp>
    </p:spTree>
    <p:extLst>
      <p:ext uri="{BB962C8B-B14F-4D97-AF65-F5344CB8AC3E}">
        <p14:creationId xmlns:p14="http://schemas.microsoft.com/office/powerpoint/2010/main" val="990098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7E6936-B2A5-466E-97D6-A36F5A012BAD}" type="datetimeFigureOut">
              <a:rPr lang="en-IN" smtClean="0"/>
              <a:t>14/04/24</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69D746A2-D898-48F3-BCC8-E4FA5DA9315D}" type="slidenum">
              <a:rPr lang="en-IN" smtClean="0"/>
              <a:t>‹#›</a:t>
            </a:fld>
            <a:endParaRPr lang="en-IN"/>
          </a:p>
        </p:txBody>
      </p:sp>
    </p:spTree>
    <p:extLst>
      <p:ext uri="{BB962C8B-B14F-4D97-AF65-F5344CB8AC3E}">
        <p14:creationId xmlns:p14="http://schemas.microsoft.com/office/powerpoint/2010/main" val="1096566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A7E6936-B2A5-466E-97D6-A36F5A012BAD}" type="datetimeFigureOut">
              <a:rPr lang="en-IN" smtClean="0"/>
              <a:t>14/04/24</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9D746A2-D898-48F3-BCC8-E4FA5DA9315D}" type="slidenum">
              <a:rPr lang="en-IN" smtClean="0"/>
              <a:t>‹#›</a:t>
            </a:fld>
            <a:endParaRPr lang="en-IN"/>
          </a:p>
        </p:txBody>
      </p:sp>
    </p:spTree>
    <p:extLst>
      <p:ext uri="{BB962C8B-B14F-4D97-AF65-F5344CB8AC3E}">
        <p14:creationId xmlns:p14="http://schemas.microsoft.com/office/powerpoint/2010/main" val="20280894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13" name="Group 12">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 name="Oval 13">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US"/>
            </a:p>
          </p:txBody>
        </p:sp>
        <p:sp>
          <p:nvSpPr>
            <p:cNvPr id="15" name="Oval 14">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US"/>
            </a:p>
          </p:txBody>
        </p:sp>
      </p:grpSp>
      <p:sp useBgFill="1">
        <p:nvSpPr>
          <p:cNvPr id="17" name="Rectangle 16">
            <a:extLst>
              <a:ext uri="{FF2B5EF4-FFF2-40B4-BE49-F238E27FC236}">
                <a16:creationId xmlns:a16="http://schemas.microsoft.com/office/drawing/2014/main" id="{C3D25154-9EF7-4C33-9AAC-7B3BE089F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extBox 1">
            <a:extLst>
              <a:ext uri="{FF2B5EF4-FFF2-40B4-BE49-F238E27FC236}">
                <a16:creationId xmlns:a16="http://schemas.microsoft.com/office/drawing/2014/main" id="{F9ACC5C7-38E7-72F4-1148-DC61CE00E808}"/>
              </a:ext>
            </a:extLst>
          </p:cNvPr>
          <p:cNvSpPr txBox="1"/>
          <p:nvPr/>
        </p:nvSpPr>
        <p:spPr>
          <a:xfrm>
            <a:off x="1051560" y="643468"/>
            <a:ext cx="9966960" cy="3592432"/>
          </a:xfrm>
          <a:prstGeom prst="rect">
            <a:avLst/>
          </a:prstGeom>
        </p:spPr>
        <p:txBody>
          <a:bodyPr vert="horz" lIns="91440" tIns="45720" rIns="91440" bIns="45720" rtlCol="0" anchor="ctr">
            <a:normAutofit/>
          </a:bodyPr>
          <a:lstStyle/>
          <a:p>
            <a:pPr>
              <a:lnSpc>
                <a:spcPct val="80000"/>
              </a:lnSpc>
              <a:spcBef>
                <a:spcPct val="0"/>
              </a:spcBef>
              <a:spcAft>
                <a:spcPts val="600"/>
              </a:spcAft>
            </a:pPr>
            <a:r>
              <a:rPr lang="en-US" sz="8900" cap="all" dirty="0">
                <a:blipFill dpi="0" rotWithShape="1">
                  <a:blip r:embed="rId4"/>
                  <a:srcRect/>
                  <a:tile tx="6350" ty="-127000" sx="65000" sy="64000" flip="none" algn="tl"/>
                </a:blipFill>
                <a:latin typeface="+mj-lt"/>
                <a:ea typeface="+mj-ea"/>
                <a:cs typeface="+mj-cs"/>
              </a:rPr>
              <a:t>Random Talk – A decentralized chatting platform</a:t>
            </a:r>
          </a:p>
        </p:txBody>
      </p:sp>
      <p:sp>
        <p:nvSpPr>
          <p:cNvPr id="19" name="Rectangle 18">
            <a:extLst>
              <a:ext uri="{FF2B5EF4-FFF2-40B4-BE49-F238E27FC236}">
                <a16:creationId xmlns:a16="http://schemas.microsoft.com/office/drawing/2014/main" id="{1604E8C0-C927-4C06-A96A-BF3323BA7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95831"/>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9DCECFD5-4C30-4892-9FF0-540E17955A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10245590" y="5111496"/>
            <a:chExt cx="1080904" cy="1080902"/>
          </a:xfrm>
        </p:grpSpPr>
        <p:sp>
          <p:nvSpPr>
            <p:cNvPr id="22" name="Oval 21">
              <a:extLst>
                <a:ext uri="{FF2B5EF4-FFF2-40B4-BE49-F238E27FC236}">
                  <a16:creationId xmlns:a16="http://schemas.microsoft.com/office/drawing/2014/main" id="{95C67F70-EAFE-425C-8422-591620A96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5590" y="5111496"/>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3" name="Oval 22">
              <a:extLst>
                <a:ext uri="{FF2B5EF4-FFF2-40B4-BE49-F238E27FC236}">
                  <a16:creationId xmlns:a16="http://schemas.microsoft.com/office/drawing/2014/main" id="{D47FA16B-C217-4D91-84EA-5B0846BDD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53681" y="5219586"/>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4" name="TextBox 23">
            <a:extLst>
              <a:ext uri="{FF2B5EF4-FFF2-40B4-BE49-F238E27FC236}">
                <a16:creationId xmlns:a16="http://schemas.microsoft.com/office/drawing/2014/main" id="{F3F4F2B1-7F21-D796-B12D-F3EECDC13313}"/>
              </a:ext>
            </a:extLst>
          </p:cNvPr>
          <p:cNvSpPr txBox="1"/>
          <p:nvPr/>
        </p:nvSpPr>
        <p:spPr>
          <a:xfrm>
            <a:off x="1105474" y="4923196"/>
            <a:ext cx="9680568" cy="1161112"/>
          </a:xfrm>
          <a:prstGeom prst="rect">
            <a:avLst/>
          </a:prstGeom>
        </p:spPr>
        <p:txBody>
          <a:bodyPr vert="horz" lIns="91440" tIns="45720" rIns="91440" bIns="45720" rtlCol="0" anchor="ctr">
            <a:normAutofit/>
          </a:bodyPr>
          <a:lstStyle/>
          <a:p>
            <a:pPr>
              <a:lnSpc>
                <a:spcPct val="80000"/>
              </a:lnSpc>
              <a:spcBef>
                <a:spcPct val="0"/>
              </a:spcBef>
              <a:spcAft>
                <a:spcPts val="600"/>
              </a:spcAft>
            </a:pPr>
            <a:r>
              <a:rPr lang="en-US" sz="2400" cap="all" dirty="0">
                <a:blipFill dpi="0" rotWithShape="1">
                  <a:blip r:embed="rId4"/>
                  <a:srcRect/>
                  <a:tile tx="6350" ty="-127000" sx="65000" sy="64000" flip="none" algn="tl"/>
                </a:blipFill>
                <a:latin typeface="+mj-lt"/>
                <a:ea typeface="+mj-ea"/>
                <a:cs typeface="+mj-cs"/>
              </a:rPr>
              <a:t>CS6650 Final</a:t>
            </a:r>
          </a:p>
          <a:p>
            <a:pPr>
              <a:lnSpc>
                <a:spcPct val="80000"/>
              </a:lnSpc>
              <a:spcBef>
                <a:spcPct val="0"/>
              </a:spcBef>
              <a:spcAft>
                <a:spcPts val="600"/>
              </a:spcAft>
            </a:pPr>
            <a:r>
              <a:rPr lang="en-US" sz="2400" cap="all" dirty="0">
                <a:blipFill dpi="0" rotWithShape="1">
                  <a:blip r:embed="rId4"/>
                  <a:srcRect/>
                  <a:tile tx="6350" ty="-127000" sx="65000" sy="64000" flip="none" algn="tl"/>
                </a:blipFill>
                <a:latin typeface="+mj-lt"/>
                <a:ea typeface="+mj-ea"/>
                <a:cs typeface="+mj-cs"/>
              </a:rPr>
              <a:t>Hao Wu</a:t>
            </a:r>
          </a:p>
          <a:p>
            <a:pPr>
              <a:lnSpc>
                <a:spcPct val="80000"/>
              </a:lnSpc>
              <a:spcBef>
                <a:spcPct val="0"/>
              </a:spcBef>
              <a:spcAft>
                <a:spcPts val="600"/>
              </a:spcAft>
            </a:pPr>
            <a:r>
              <a:rPr lang="en-US" sz="2400" cap="all" dirty="0">
                <a:blipFill dpi="0" rotWithShape="1">
                  <a:blip r:embed="rId4"/>
                  <a:srcRect/>
                  <a:tile tx="6350" ty="-127000" sx="65000" sy="64000" flip="none" algn="tl"/>
                </a:blipFill>
                <a:latin typeface="+mj-lt"/>
                <a:ea typeface="+mj-ea"/>
                <a:cs typeface="+mj-cs"/>
              </a:rPr>
              <a:t>Spring 2024</a:t>
            </a:r>
          </a:p>
        </p:txBody>
      </p:sp>
    </p:spTree>
    <p:extLst>
      <p:ext uri="{BB962C8B-B14F-4D97-AF65-F5344CB8AC3E}">
        <p14:creationId xmlns:p14="http://schemas.microsoft.com/office/powerpoint/2010/main" val="3859226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ACC5C7-38E7-72F4-1148-DC61CE00E808}"/>
              </a:ext>
            </a:extLst>
          </p:cNvPr>
          <p:cNvSpPr txBox="1"/>
          <p:nvPr/>
        </p:nvSpPr>
        <p:spPr>
          <a:xfrm>
            <a:off x="0" y="135697"/>
            <a:ext cx="12192000" cy="553998"/>
          </a:xfrm>
          <a:prstGeom prst="rect">
            <a:avLst/>
          </a:prstGeom>
          <a:noFill/>
        </p:spPr>
        <p:txBody>
          <a:bodyPr wrap="square" rtlCol="0">
            <a:spAutoFit/>
          </a:bodyPr>
          <a:lstStyle/>
          <a:p>
            <a:pPr algn="ctr"/>
            <a:r>
              <a:rPr lang="en-IN" sz="3000" dirty="0">
                <a:latin typeface="Times New Roman" panose="02020603050405020304" pitchFamily="18" charset="0"/>
                <a:cs typeface="Times New Roman" panose="02020603050405020304" pitchFamily="18" charset="0"/>
              </a:rPr>
              <a:t>Problems of a Centralized Chatting Server</a:t>
            </a:r>
          </a:p>
        </p:txBody>
      </p:sp>
      <p:grpSp>
        <p:nvGrpSpPr>
          <p:cNvPr id="33" name="Group 32">
            <a:extLst>
              <a:ext uri="{FF2B5EF4-FFF2-40B4-BE49-F238E27FC236}">
                <a16:creationId xmlns:a16="http://schemas.microsoft.com/office/drawing/2014/main" id="{40D09BE9-E8FD-4075-B77F-08CF02E7134E}"/>
              </a:ext>
            </a:extLst>
          </p:cNvPr>
          <p:cNvGrpSpPr/>
          <p:nvPr/>
        </p:nvGrpSpPr>
        <p:grpSpPr>
          <a:xfrm>
            <a:off x="5909354" y="2408712"/>
            <a:ext cx="4973136" cy="3529243"/>
            <a:chOff x="2396069" y="961985"/>
            <a:chExt cx="7223122" cy="3692485"/>
          </a:xfrm>
        </p:grpSpPr>
        <p:pic>
          <p:nvPicPr>
            <p:cNvPr id="2050" name="Picture 2" descr="Servers ">
              <a:extLst>
                <a:ext uri="{FF2B5EF4-FFF2-40B4-BE49-F238E27FC236}">
                  <a16:creationId xmlns:a16="http://schemas.microsoft.com/office/drawing/2014/main" id="{651CDB42-5A51-B42F-AED9-C07641372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1680" y="2197100"/>
              <a:ext cx="1231900" cy="12319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mputer ">
              <a:extLst>
                <a:ext uri="{FF2B5EF4-FFF2-40B4-BE49-F238E27FC236}">
                  <a16:creationId xmlns:a16="http://schemas.microsoft.com/office/drawing/2014/main" id="{AFC82FC5-10A3-DB9E-E9A2-649D24042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069" y="965200"/>
              <a:ext cx="1231900" cy="12319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omputer ">
              <a:extLst>
                <a:ext uri="{FF2B5EF4-FFF2-40B4-BE49-F238E27FC236}">
                  <a16:creationId xmlns:a16="http://schemas.microsoft.com/office/drawing/2014/main" id="{4F7E3DCD-58B1-16BA-BF90-CB06467D6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069" y="2193885"/>
              <a:ext cx="1231900" cy="1231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omputer ">
              <a:extLst>
                <a:ext uri="{FF2B5EF4-FFF2-40B4-BE49-F238E27FC236}">
                  <a16:creationId xmlns:a16="http://schemas.microsoft.com/office/drawing/2014/main" id="{9463BECC-0BFD-B0EC-BAD2-4F3335DB6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069" y="3422570"/>
              <a:ext cx="1231900" cy="12319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omputer ">
              <a:extLst>
                <a:ext uri="{FF2B5EF4-FFF2-40B4-BE49-F238E27FC236}">
                  <a16:creationId xmlns:a16="http://schemas.microsoft.com/office/drawing/2014/main" id="{B2B0AC8C-C0B0-5E9B-4019-DDDCFC946C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7291" y="961985"/>
              <a:ext cx="1231900" cy="12319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omputer ">
              <a:extLst>
                <a:ext uri="{FF2B5EF4-FFF2-40B4-BE49-F238E27FC236}">
                  <a16:creationId xmlns:a16="http://schemas.microsoft.com/office/drawing/2014/main" id="{92B845A5-DABF-4119-57DC-35E9F4210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7291" y="2197100"/>
              <a:ext cx="1231900" cy="12319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omputer ">
              <a:extLst>
                <a:ext uri="{FF2B5EF4-FFF2-40B4-BE49-F238E27FC236}">
                  <a16:creationId xmlns:a16="http://schemas.microsoft.com/office/drawing/2014/main" id="{6ACA457F-1395-049A-CB3C-DF846BEA7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7291" y="3416301"/>
              <a:ext cx="1231900" cy="12319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urved Connector 11">
              <a:extLst>
                <a:ext uri="{FF2B5EF4-FFF2-40B4-BE49-F238E27FC236}">
                  <a16:creationId xmlns:a16="http://schemas.microsoft.com/office/drawing/2014/main" id="{8952EE55-110D-E454-5DE0-A330DBE77F1E}"/>
                </a:ext>
              </a:extLst>
            </p:cNvPr>
            <p:cNvCxnSpPr>
              <a:stCxn id="2052" idx="3"/>
              <a:endCxn id="2050" idx="1"/>
            </p:cNvCxnSpPr>
            <p:nvPr/>
          </p:nvCxnSpPr>
          <p:spPr>
            <a:xfrm>
              <a:off x="3627969" y="1581150"/>
              <a:ext cx="1763711" cy="1231900"/>
            </a:xfrm>
            <a:prstGeom prst="curvedConnector3">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9A3E0F4D-6FB0-9C08-8CB4-9073BD143158}"/>
                </a:ext>
              </a:extLst>
            </p:cNvPr>
            <p:cNvCxnSpPr>
              <a:cxnSpLocks/>
              <a:stCxn id="6" idx="3"/>
              <a:endCxn id="2050" idx="1"/>
            </p:cNvCxnSpPr>
            <p:nvPr/>
          </p:nvCxnSpPr>
          <p:spPr>
            <a:xfrm>
              <a:off x="3627969" y="2809835"/>
              <a:ext cx="1763711" cy="3215"/>
            </a:xfrm>
            <a:prstGeom prst="curvedConnector3">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86A1F8F4-6545-B8ED-9D58-FB2995EEDFD7}"/>
                </a:ext>
              </a:extLst>
            </p:cNvPr>
            <p:cNvCxnSpPr>
              <a:cxnSpLocks/>
              <a:stCxn id="7" idx="3"/>
              <a:endCxn id="2050" idx="1"/>
            </p:cNvCxnSpPr>
            <p:nvPr/>
          </p:nvCxnSpPr>
          <p:spPr>
            <a:xfrm flipV="1">
              <a:off x="3627969" y="2813050"/>
              <a:ext cx="1763711" cy="1225470"/>
            </a:xfrm>
            <a:prstGeom prst="curvedConnector3">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C9CB9922-91E6-0421-8655-7D893AB028C8}"/>
                </a:ext>
              </a:extLst>
            </p:cNvPr>
            <p:cNvCxnSpPr>
              <a:cxnSpLocks/>
              <a:stCxn id="2050" idx="3"/>
              <a:endCxn id="8" idx="1"/>
            </p:cNvCxnSpPr>
            <p:nvPr/>
          </p:nvCxnSpPr>
          <p:spPr>
            <a:xfrm flipV="1">
              <a:off x="6623580" y="1577935"/>
              <a:ext cx="1763711" cy="1235115"/>
            </a:xfrm>
            <a:prstGeom prst="curvedConnector3">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76857458-757D-1B35-8F9F-61D600D5AA6D}"/>
                </a:ext>
              </a:extLst>
            </p:cNvPr>
            <p:cNvCxnSpPr>
              <a:cxnSpLocks/>
              <a:stCxn id="2050" idx="3"/>
              <a:endCxn id="9" idx="1"/>
            </p:cNvCxnSpPr>
            <p:nvPr/>
          </p:nvCxnSpPr>
          <p:spPr>
            <a:xfrm>
              <a:off x="6623580" y="2813050"/>
              <a:ext cx="1763711" cy="12700"/>
            </a:xfrm>
            <a:prstGeom prst="curvedConnector3">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65536617-BEA3-8B73-436D-7A27D4DEAA60}"/>
                </a:ext>
              </a:extLst>
            </p:cNvPr>
            <p:cNvCxnSpPr>
              <a:cxnSpLocks/>
              <a:stCxn id="2050" idx="3"/>
              <a:endCxn id="10" idx="1"/>
            </p:cNvCxnSpPr>
            <p:nvPr/>
          </p:nvCxnSpPr>
          <p:spPr>
            <a:xfrm>
              <a:off x="6623580" y="2813050"/>
              <a:ext cx="1763711" cy="1219201"/>
            </a:xfrm>
            <a:prstGeom prst="curvedConnector3">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1C45B0C7-4935-2B75-8278-8E0D4AC7711C}"/>
              </a:ext>
            </a:extLst>
          </p:cNvPr>
          <p:cNvSpPr txBox="1"/>
          <p:nvPr/>
        </p:nvSpPr>
        <p:spPr>
          <a:xfrm>
            <a:off x="532855" y="1628048"/>
            <a:ext cx="5010346" cy="4708981"/>
          </a:xfrm>
          <a:prstGeom prst="rect">
            <a:avLst/>
          </a:prstGeom>
          <a:noFill/>
        </p:spPr>
        <p:txBody>
          <a:bodyPr wrap="square">
            <a:spAutoFit/>
          </a:bodyPr>
          <a:lstStyle/>
          <a:p>
            <a:pPr marL="285750" indent="-285750">
              <a:spcBef>
                <a:spcPts val="602"/>
              </a:spcBef>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When you communicate online, you're typically not connecting directly with the other person. Instead, your conversation is routed through a centralized server. </a:t>
            </a:r>
            <a:r>
              <a:rPr lang="en-US" dirty="0">
                <a:solidFill>
                  <a:srgbClr val="C00000"/>
                </a:solidFill>
                <a:highlight>
                  <a:srgbClr val="FFFFFF"/>
                </a:highlight>
                <a:latin typeface="Times New Roman" panose="02020603050405020304" pitchFamily="18" charset="0"/>
                <a:cs typeface="Times New Roman" panose="02020603050405020304" pitchFamily="18" charset="0"/>
              </a:rPr>
              <a:t>YOU ARE BEING WATCHED!</a:t>
            </a:r>
          </a:p>
          <a:p>
            <a:pPr marL="285750" indent="-285750">
              <a:spcBef>
                <a:spcPts val="602"/>
              </a:spcBef>
              <a:buFont typeface="Arial" panose="020B0604020202020204" pitchFamily="34" charset="0"/>
              <a:buChar char="•"/>
            </a:pPr>
            <a:endParaRPr lang="en-US" dirty="0">
              <a:solidFill>
                <a:schemeClr val="accent2"/>
              </a:solidFill>
              <a:latin typeface="Times New Roman" panose="02020603050405020304" pitchFamily="18" charset="0"/>
              <a:cs typeface="Times New Roman" panose="02020603050405020304" pitchFamily="18" charset="0"/>
            </a:endParaRPr>
          </a:p>
          <a:p>
            <a:pPr marL="285750" indent="-285750">
              <a:spcBef>
                <a:spcPts val="602"/>
              </a:spcBef>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Private data would be stored on servers which might pose a significant </a:t>
            </a:r>
            <a:r>
              <a:rPr lang="en-CA" dirty="0">
                <a:solidFill>
                  <a:srgbClr val="C00000"/>
                </a:solidFill>
                <a:highlight>
                  <a:srgbClr val="FFFFFF"/>
                </a:highlight>
                <a:latin typeface="Times New Roman" panose="02020603050405020304" pitchFamily="18" charset="0"/>
                <a:cs typeface="Times New Roman" panose="02020603050405020304" pitchFamily="18" charset="0"/>
              </a:rPr>
              <a:t>privacy</a:t>
            </a:r>
            <a:r>
              <a:rPr lang="en-US" dirty="0">
                <a:solidFill>
                  <a:srgbClr val="C00000"/>
                </a:solidFill>
                <a:highlight>
                  <a:srgbClr val="FFFFFF"/>
                </a:highlight>
                <a:latin typeface="Times New Roman" panose="02020603050405020304" pitchFamily="18" charset="0"/>
                <a:cs typeface="Times New Roman" panose="02020603050405020304" pitchFamily="18" charset="0"/>
              </a:rPr>
              <a:t> and censorship issue</a:t>
            </a:r>
          </a:p>
          <a:p>
            <a:pPr marL="285750" indent="-285750">
              <a:spcBef>
                <a:spcPts val="602"/>
              </a:spcBef>
              <a:buFont typeface="Arial" panose="020B0604020202020204" pitchFamily="34" charset="0"/>
              <a:buChar char="•"/>
            </a:pPr>
            <a:endParaRPr lang="en-US" dirty="0">
              <a:solidFill>
                <a:schemeClr val="accent2"/>
              </a:solidFill>
              <a:latin typeface="Times New Roman" panose="02020603050405020304" pitchFamily="18" charset="0"/>
              <a:cs typeface="Times New Roman" panose="02020603050405020304" pitchFamily="18" charset="0"/>
            </a:endParaRPr>
          </a:p>
          <a:p>
            <a:pPr marL="285750" indent="-285750">
              <a:spcBef>
                <a:spcPts val="602"/>
              </a:spcBef>
              <a:buFont typeface="Arial" panose="020B0604020202020204" pitchFamily="34" charset="0"/>
              <a:buChar char="•"/>
            </a:pPr>
            <a:r>
              <a:rPr lang="en-CA" dirty="0">
                <a:solidFill>
                  <a:srgbClr val="C00000"/>
                </a:solidFill>
                <a:highlight>
                  <a:srgbClr val="FFFFFF"/>
                </a:highlight>
                <a:latin typeface="Times New Roman" panose="02020603050405020304" pitchFamily="18" charset="0"/>
                <a:cs typeface="Times New Roman" panose="02020603050405020304" pitchFamily="18" charset="0"/>
              </a:rPr>
              <a:t>Single point of failure </a:t>
            </a:r>
            <a:r>
              <a:rPr lang="en-CA" b="0" i="0" dirty="0">
                <a:solidFill>
                  <a:srgbClr val="0D0D0D"/>
                </a:solidFill>
                <a:effectLst/>
                <a:highlight>
                  <a:srgbClr val="FFFFFF"/>
                </a:highlight>
                <a:latin typeface="Times New Roman" panose="02020603050405020304" pitchFamily="18" charset="0"/>
                <a:cs typeface="Times New Roman" panose="02020603050405020304" pitchFamily="18" charset="0"/>
              </a:rPr>
              <a:t>can result in the collapse of the entire communication network. </a:t>
            </a:r>
          </a:p>
          <a:p>
            <a:pPr marL="285750" indent="-285750">
              <a:spcBef>
                <a:spcPts val="602"/>
              </a:spcBef>
              <a:buFont typeface="Arial" panose="020B0604020202020204" pitchFamily="34" charset="0"/>
              <a:buChar char="•"/>
            </a:pPr>
            <a:endParaRPr lang="en-CA"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285750" indent="-285750">
              <a:spcBef>
                <a:spcPts val="602"/>
              </a:spcBef>
              <a:buFont typeface="Arial" panose="020B0604020202020204" pitchFamily="34" charset="0"/>
              <a:buChar char="•"/>
            </a:pPr>
            <a:r>
              <a:rPr lang="en-CA" dirty="0">
                <a:solidFill>
                  <a:srgbClr val="0D0D0D"/>
                </a:solidFill>
                <a:highlight>
                  <a:srgbClr val="FFFFFF"/>
                </a:highlight>
                <a:latin typeface="Times New Roman" panose="02020603050405020304" pitchFamily="18" charset="0"/>
                <a:cs typeface="Times New Roman" panose="02020603050405020304" pitchFamily="18" charset="0"/>
              </a:rPr>
              <a:t>L</a:t>
            </a:r>
            <a:r>
              <a:rPr lang="en-CA" b="0" i="0" dirty="0">
                <a:solidFill>
                  <a:srgbClr val="0D0D0D"/>
                </a:solidFill>
                <a:effectLst/>
                <a:highlight>
                  <a:srgbClr val="FFFFFF"/>
                </a:highlight>
                <a:latin typeface="Times New Roman" panose="02020603050405020304" pitchFamily="18" charset="0"/>
                <a:cs typeface="Times New Roman" panose="02020603050405020304" pitchFamily="18" charset="0"/>
              </a:rPr>
              <a:t>ead to issues with </a:t>
            </a:r>
            <a:r>
              <a:rPr lang="en-CA" b="0" i="0" dirty="0">
                <a:solidFill>
                  <a:srgbClr val="C00000"/>
                </a:solidFill>
                <a:effectLst/>
                <a:highlight>
                  <a:srgbClr val="FFFFFF"/>
                </a:highlight>
                <a:latin typeface="Times New Roman" panose="02020603050405020304" pitchFamily="18" charset="0"/>
                <a:cs typeface="Times New Roman" panose="02020603050405020304" pitchFamily="18" charset="0"/>
              </a:rPr>
              <a:t>scalability</a:t>
            </a:r>
            <a:r>
              <a:rPr lang="en-CA" b="0" i="0" dirty="0">
                <a:solidFill>
                  <a:srgbClr val="0D0D0D"/>
                </a:solidFill>
                <a:effectLst/>
                <a:highlight>
                  <a:srgbClr val="FFFFFF"/>
                </a:highlight>
                <a:latin typeface="Times New Roman" panose="02020603050405020304" pitchFamily="18" charset="0"/>
                <a:cs typeface="Times New Roman" panose="02020603050405020304" pitchFamily="18" charset="0"/>
              </a:rPr>
              <a:t> as the user base grows.</a:t>
            </a:r>
            <a:endParaRPr lang="en-CA" dirty="0">
              <a:solidFill>
                <a:schemeClr val="accent2"/>
              </a:solidFill>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9BDDC894-1A3E-5261-81E7-2DC8086D1849}"/>
              </a:ext>
            </a:extLst>
          </p:cNvPr>
          <p:cNvSpPr txBox="1"/>
          <p:nvPr/>
        </p:nvSpPr>
        <p:spPr>
          <a:xfrm>
            <a:off x="532855" y="887847"/>
            <a:ext cx="8801483" cy="461665"/>
          </a:xfrm>
          <a:prstGeom prst="rect">
            <a:avLst/>
          </a:prstGeom>
          <a:noFill/>
        </p:spPr>
        <p:txBody>
          <a:bodyPr wrap="square">
            <a:spAutoFit/>
          </a:bodyPr>
          <a:lstStyle/>
          <a:p>
            <a:r>
              <a:rPr lang="en-CA" sz="2400" dirty="0">
                <a:solidFill>
                  <a:srgbClr val="C00000"/>
                </a:solidFill>
                <a:highlight>
                  <a:srgbClr val="FFFFFF"/>
                </a:highlight>
                <a:latin typeface="Times New Roman" panose="02020603050405020304" pitchFamily="18" charset="0"/>
                <a:cs typeface="Times New Roman" panose="02020603050405020304" pitchFamily="18" charset="0"/>
              </a:rPr>
              <a:t>Your privacy and accessibility are at the mercy of centralized systems</a:t>
            </a:r>
            <a:endParaRPr lang="en-US" sz="2400" dirty="0">
              <a:solidFill>
                <a:srgbClr val="C00000"/>
              </a:solidFill>
              <a:highlight>
                <a:srgbClr val="FFFFFF"/>
              </a:highlight>
              <a:latin typeface="Times New Roman" panose="02020603050405020304" pitchFamily="18" charset="0"/>
              <a:cs typeface="Times New Roman" panose="02020603050405020304" pitchFamily="18" charset="0"/>
            </a:endParaRPr>
          </a:p>
        </p:txBody>
      </p:sp>
      <p:cxnSp>
        <p:nvCxnSpPr>
          <p:cNvPr id="40" name="Straight Connector 39">
            <a:extLst>
              <a:ext uri="{FF2B5EF4-FFF2-40B4-BE49-F238E27FC236}">
                <a16:creationId xmlns:a16="http://schemas.microsoft.com/office/drawing/2014/main" id="{F736A22C-641B-6700-1E54-793898D804B8}"/>
              </a:ext>
            </a:extLst>
          </p:cNvPr>
          <p:cNvCxnSpPr>
            <a:cxnSpLocks/>
          </p:cNvCxnSpPr>
          <p:nvPr/>
        </p:nvCxnSpPr>
        <p:spPr>
          <a:xfrm>
            <a:off x="5726277" y="1456267"/>
            <a:ext cx="0" cy="4921955"/>
          </a:xfrm>
          <a:prstGeom prst="line">
            <a:avLst/>
          </a:prstGeom>
        </p:spPr>
        <p:style>
          <a:lnRef idx="1">
            <a:schemeClr val="accent1"/>
          </a:lnRef>
          <a:fillRef idx="0">
            <a:schemeClr val="accent1"/>
          </a:fillRef>
          <a:effectRef idx="0">
            <a:schemeClr val="accent1"/>
          </a:effectRef>
          <a:fontRef idx="minor">
            <a:schemeClr val="tx1"/>
          </a:fontRef>
        </p:style>
      </p:cxnSp>
      <p:pic>
        <p:nvPicPr>
          <p:cNvPr id="2056" name="Picture 8" descr="Devil ">
            <a:extLst>
              <a:ext uri="{FF2B5EF4-FFF2-40B4-BE49-F238E27FC236}">
                <a16:creationId xmlns:a16="http://schemas.microsoft.com/office/drawing/2014/main" id="{5D61B8CF-0C7C-3139-23BC-29E825F29F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6751" y="2342451"/>
            <a:ext cx="1084667" cy="1084667"/>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Connector 44">
            <a:extLst>
              <a:ext uri="{FF2B5EF4-FFF2-40B4-BE49-F238E27FC236}">
                <a16:creationId xmlns:a16="http://schemas.microsoft.com/office/drawing/2014/main" id="{A4CFC9EC-126E-13F3-B555-33454C40B0FD}"/>
              </a:ext>
            </a:extLst>
          </p:cNvPr>
          <p:cNvCxnSpPr>
            <a:cxnSpLocks/>
          </p:cNvCxnSpPr>
          <p:nvPr/>
        </p:nvCxnSpPr>
        <p:spPr>
          <a:xfrm>
            <a:off x="532855" y="763866"/>
            <a:ext cx="11004389"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7353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ACC5C7-38E7-72F4-1148-DC61CE00E808}"/>
              </a:ext>
            </a:extLst>
          </p:cNvPr>
          <p:cNvSpPr txBox="1"/>
          <p:nvPr/>
        </p:nvSpPr>
        <p:spPr>
          <a:xfrm>
            <a:off x="0" y="135697"/>
            <a:ext cx="12192000" cy="553998"/>
          </a:xfrm>
          <a:prstGeom prst="rect">
            <a:avLst/>
          </a:prstGeom>
          <a:noFill/>
        </p:spPr>
        <p:txBody>
          <a:bodyPr wrap="square" rtlCol="0">
            <a:spAutoFit/>
          </a:bodyPr>
          <a:lstStyle/>
          <a:p>
            <a:pPr algn="ctr"/>
            <a:r>
              <a:rPr lang="en-CA" sz="3000" dirty="0">
                <a:highlight>
                  <a:srgbClr val="FFFFFF"/>
                </a:highlight>
                <a:latin typeface="Times New Roman" panose="02020603050405020304" pitchFamily="18" charset="0"/>
                <a:cs typeface="Times New Roman" panose="02020603050405020304" pitchFamily="18" charset="0"/>
              </a:rPr>
              <a:t>R</a:t>
            </a:r>
            <a:r>
              <a:rPr lang="en-CA" sz="3000" b="0" i="0" dirty="0">
                <a:effectLst/>
                <a:highlight>
                  <a:srgbClr val="FFFFFF"/>
                </a:highlight>
                <a:latin typeface="Times New Roman" panose="02020603050405020304" pitchFamily="18" charset="0"/>
                <a:cs typeface="Times New Roman" panose="02020603050405020304" pitchFamily="18" charset="0"/>
              </a:rPr>
              <a:t>obust, Scalable and Censorship-Resistant</a:t>
            </a:r>
            <a:endParaRPr lang="en-IN" sz="3000" dirty="0">
              <a:latin typeface="Times New Roman" panose="02020603050405020304" pitchFamily="18" charset="0"/>
              <a:cs typeface="Times New Roman" panose="02020603050405020304" pitchFamily="18" charset="0"/>
            </a:endParaRPr>
          </a:p>
        </p:txBody>
      </p:sp>
      <p:pic>
        <p:nvPicPr>
          <p:cNvPr id="2052" name="Picture 4" descr="Computer ">
            <a:extLst>
              <a:ext uri="{FF2B5EF4-FFF2-40B4-BE49-F238E27FC236}">
                <a16:creationId xmlns:a16="http://schemas.microsoft.com/office/drawing/2014/main" id="{AFC82FC5-10A3-DB9E-E9A2-649D24042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958" y="2408711"/>
            <a:ext cx="848166" cy="11774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omputer ">
            <a:extLst>
              <a:ext uri="{FF2B5EF4-FFF2-40B4-BE49-F238E27FC236}">
                <a16:creationId xmlns:a16="http://schemas.microsoft.com/office/drawing/2014/main" id="{4F7E3DCD-58B1-16BA-BF90-CB06467D65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9354" y="4124916"/>
            <a:ext cx="848166" cy="11774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omputer ">
            <a:extLst>
              <a:ext uri="{FF2B5EF4-FFF2-40B4-BE49-F238E27FC236}">
                <a16:creationId xmlns:a16="http://schemas.microsoft.com/office/drawing/2014/main" id="{9463BECC-0BFD-B0EC-BAD2-4F3335DB6A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3588" y="5223624"/>
            <a:ext cx="848166" cy="11774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omputer ">
            <a:extLst>
              <a:ext uri="{FF2B5EF4-FFF2-40B4-BE49-F238E27FC236}">
                <a16:creationId xmlns:a16="http://schemas.microsoft.com/office/drawing/2014/main" id="{B2B0AC8C-C0B0-5E9B-4019-DDDCFC946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0679" y="2384407"/>
            <a:ext cx="848166" cy="11774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omputer ">
            <a:extLst>
              <a:ext uri="{FF2B5EF4-FFF2-40B4-BE49-F238E27FC236}">
                <a16:creationId xmlns:a16="http://schemas.microsoft.com/office/drawing/2014/main" id="{92B845A5-DABF-4119-57DC-35E9F4210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4324" y="3589223"/>
            <a:ext cx="848166" cy="11774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omputer ">
            <a:extLst>
              <a:ext uri="{FF2B5EF4-FFF2-40B4-BE49-F238E27FC236}">
                <a16:creationId xmlns:a16="http://schemas.microsoft.com/office/drawing/2014/main" id="{6ACA457F-1395-049A-CB3C-DF846BEA7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4324" y="4754525"/>
            <a:ext cx="848166" cy="117743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urved Connector 11">
            <a:extLst>
              <a:ext uri="{FF2B5EF4-FFF2-40B4-BE49-F238E27FC236}">
                <a16:creationId xmlns:a16="http://schemas.microsoft.com/office/drawing/2014/main" id="{8952EE55-110D-E454-5DE0-A330DBE77F1E}"/>
              </a:ext>
            </a:extLst>
          </p:cNvPr>
          <p:cNvCxnSpPr>
            <a:cxnSpLocks/>
            <a:stCxn id="2052" idx="2"/>
            <a:endCxn id="6" idx="0"/>
          </p:cNvCxnSpPr>
          <p:nvPr/>
        </p:nvCxnSpPr>
        <p:spPr>
          <a:xfrm rot="5400000">
            <a:off x="6338356" y="3581231"/>
            <a:ext cx="538766" cy="548604"/>
          </a:xfrm>
          <a:prstGeom prst="curvedConnector3">
            <a:avLst>
              <a:gd name="adj1" fmla="val 50000"/>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9A3E0F4D-6FB0-9C08-8CB4-9073BD143158}"/>
              </a:ext>
            </a:extLst>
          </p:cNvPr>
          <p:cNvCxnSpPr>
            <a:cxnSpLocks/>
            <a:stCxn id="6" idx="2"/>
            <a:endCxn id="7" idx="1"/>
          </p:cNvCxnSpPr>
          <p:nvPr/>
        </p:nvCxnSpPr>
        <p:spPr>
          <a:xfrm rot="16200000" flipH="1">
            <a:off x="6838518" y="4797273"/>
            <a:ext cx="509989" cy="1520151"/>
          </a:xfrm>
          <a:prstGeom prst="curvedConnector2">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86A1F8F4-6545-B8ED-9D58-FB2995EEDFD7}"/>
              </a:ext>
            </a:extLst>
          </p:cNvPr>
          <p:cNvCxnSpPr>
            <a:cxnSpLocks/>
            <a:stCxn id="7" idx="3"/>
            <a:endCxn id="10" idx="2"/>
          </p:cNvCxnSpPr>
          <p:nvPr/>
        </p:nvCxnSpPr>
        <p:spPr>
          <a:xfrm>
            <a:off x="8701754" y="5812344"/>
            <a:ext cx="1756653" cy="119620"/>
          </a:xfrm>
          <a:prstGeom prst="curvedConnector4">
            <a:avLst>
              <a:gd name="adj1" fmla="val 37929"/>
              <a:gd name="adj2" fmla="val 291105"/>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C9CB9922-91E6-0421-8655-7D893AB028C8}"/>
              </a:ext>
            </a:extLst>
          </p:cNvPr>
          <p:cNvCxnSpPr>
            <a:cxnSpLocks/>
            <a:stCxn id="2052" idx="3"/>
            <a:endCxn id="8" idx="1"/>
          </p:cNvCxnSpPr>
          <p:nvPr/>
        </p:nvCxnSpPr>
        <p:spPr>
          <a:xfrm flipV="1">
            <a:off x="7306124" y="2973127"/>
            <a:ext cx="2004555" cy="24304"/>
          </a:xfrm>
          <a:prstGeom prst="curvedConnector3">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76857458-757D-1B35-8F9F-61D600D5AA6D}"/>
              </a:ext>
            </a:extLst>
          </p:cNvPr>
          <p:cNvCxnSpPr>
            <a:cxnSpLocks/>
            <a:stCxn id="2052" idx="2"/>
            <a:endCxn id="9" idx="1"/>
          </p:cNvCxnSpPr>
          <p:nvPr/>
        </p:nvCxnSpPr>
        <p:spPr>
          <a:xfrm rot="16200000" flipH="1">
            <a:off x="8162286" y="2305904"/>
            <a:ext cx="591793" cy="3152283"/>
          </a:xfrm>
          <a:prstGeom prst="curvedConnector2">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65536617-BEA3-8B73-436D-7A27D4DEAA60}"/>
              </a:ext>
            </a:extLst>
          </p:cNvPr>
          <p:cNvCxnSpPr>
            <a:cxnSpLocks/>
            <a:stCxn id="6" idx="3"/>
            <a:endCxn id="10" idx="1"/>
          </p:cNvCxnSpPr>
          <p:nvPr/>
        </p:nvCxnSpPr>
        <p:spPr>
          <a:xfrm>
            <a:off x="6757520" y="4713636"/>
            <a:ext cx="3276804" cy="629609"/>
          </a:xfrm>
          <a:prstGeom prst="curvedConnector3">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C45B0C7-4935-2B75-8278-8E0D4AC7711C}"/>
              </a:ext>
            </a:extLst>
          </p:cNvPr>
          <p:cNvSpPr txBox="1"/>
          <p:nvPr/>
        </p:nvSpPr>
        <p:spPr>
          <a:xfrm>
            <a:off x="532855" y="1628048"/>
            <a:ext cx="5010346" cy="4555093"/>
          </a:xfrm>
          <a:prstGeom prst="rect">
            <a:avLst/>
          </a:prstGeom>
          <a:noFill/>
        </p:spPr>
        <p:txBody>
          <a:bodyPr wrap="square">
            <a:spAutoFit/>
          </a:bodyPr>
          <a:lstStyle/>
          <a:p>
            <a:pPr marL="285750" indent="-285750">
              <a:spcBef>
                <a:spcPts val="602"/>
              </a:spcBef>
              <a:buFont typeface="Arial" panose="020B0604020202020204" pitchFamily="34" charset="0"/>
              <a:buChar char="•"/>
            </a:pPr>
            <a:r>
              <a:rPr lang="en-CA" dirty="0">
                <a:solidFill>
                  <a:srgbClr val="C00000"/>
                </a:solidFill>
                <a:highlight>
                  <a:srgbClr val="FFFFFF"/>
                </a:highlight>
                <a:latin typeface="Times New Roman" panose="02020603050405020304" pitchFamily="18" charset="0"/>
                <a:cs typeface="Times New Roman" panose="02020603050405020304" pitchFamily="18" charset="0"/>
              </a:rPr>
              <a:t>Everyone is THE SERVER: </a:t>
            </a:r>
            <a:r>
              <a:rPr lang="en-CA" dirty="0">
                <a:solidFill>
                  <a:srgbClr val="0D0D0D"/>
                </a:solidFill>
                <a:highlight>
                  <a:srgbClr val="FFFFFF"/>
                </a:highlight>
                <a:latin typeface="Times New Roman" panose="02020603050405020304" pitchFamily="18" charset="0"/>
                <a:cs typeface="Times New Roman" panose="02020603050405020304" pitchFamily="18" charset="0"/>
              </a:rPr>
              <a:t>Without a central point of control, it's extremely challenging for any adversarial entity to suppress or monitor communication. Every node can join or fail without interrupting the whole network</a:t>
            </a:r>
          </a:p>
          <a:p>
            <a:pPr marL="285750" indent="-285750">
              <a:spcBef>
                <a:spcPts val="602"/>
              </a:spcBef>
              <a:buFont typeface="Arial" panose="020B0604020202020204" pitchFamily="34" charset="0"/>
              <a:buChar char="•"/>
            </a:pPr>
            <a:endParaRPr lang="en-CA" b="0" i="0" dirty="0">
              <a:solidFill>
                <a:srgbClr val="C00000"/>
              </a:solidFill>
              <a:effectLst/>
              <a:highlight>
                <a:srgbClr val="FFFFFF"/>
              </a:highlight>
              <a:latin typeface="Times New Roman" panose="02020603050405020304" pitchFamily="18" charset="0"/>
              <a:cs typeface="Times New Roman" panose="02020603050405020304" pitchFamily="18" charset="0"/>
            </a:endParaRPr>
          </a:p>
          <a:p>
            <a:pPr marL="285750" indent="-285750">
              <a:spcBef>
                <a:spcPts val="602"/>
              </a:spcBef>
              <a:buFont typeface="Arial" panose="020B0604020202020204" pitchFamily="34" charset="0"/>
              <a:buChar char="•"/>
            </a:pPr>
            <a:r>
              <a:rPr lang="en-CA" dirty="0">
                <a:solidFill>
                  <a:srgbClr val="C00000"/>
                </a:solidFill>
                <a:highlight>
                  <a:srgbClr val="FFFFFF"/>
                </a:highlight>
                <a:latin typeface="Times New Roman" panose="02020603050405020304" pitchFamily="18" charset="0"/>
                <a:cs typeface="Times New Roman" panose="02020603050405020304" pitchFamily="18" charset="0"/>
              </a:rPr>
              <a:t>Peer Discovery and chatting information storage (DHT): </a:t>
            </a:r>
            <a:r>
              <a:rPr lang="en-CA" dirty="0">
                <a:solidFill>
                  <a:srgbClr val="0D0D0D"/>
                </a:solidFill>
                <a:highlight>
                  <a:srgbClr val="FFFFFF"/>
                </a:highlight>
                <a:latin typeface="Times New Roman" panose="02020603050405020304" pitchFamily="18" charset="0"/>
                <a:cs typeface="Times New Roman" panose="02020603050405020304" pitchFamily="18" charset="0"/>
              </a:rPr>
              <a:t>Peers register their presence in the DHT under specific topics of interest (hash key)</a:t>
            </a:r>
          </a:p>
          <a:p>
            <a:pPr marL="285750" indent="-285750">
              <a:spcBef>
                <a:spcPts val="602"/>
              </a:spcBef>
              <a:buFont typeface="Arial" panose="020B0604020202020204" pitchFamily="34" charset="0"/>
              <a:buChar char="•"/>
            </a:pPr>
            <a:endParaRPr lang="en-CA" b="0" i="0" dirty="0">
              <a:solidFill>
                <a:srgbClr val="C00000"/>
              </a:solidFill>
              <a:effectLst/>
              <a:highlight>
                <a:srgbClr val="FFFFFF"/>
              </a:highlight>
              <a:latin typeface="Times New Roman" panose="02020603050405020304" pitchFamily="18" charset="0"/>
              <a:cs typeface="Times New Roman" panose="02020603050405020304" pitchFamily="18" charset="0"/>
            </a:endParaRPr>
          </a:p>
          <a:p>
            <a:pPr marL="285750" indent="-285750">
              <a:spcBef>
                <a:spcPts val="602"/>
              </a:spcBef>
              <a:buFont typeface="Arial" panose="020B0604020202020204" pitchFamily="34" charset="0"/>
              <a:buChar char="•"/>
            </a:pPr>
            <a:r>
              <a:rPr lang="en-CA" b="0" i="0" dirty="0">
                <a:solidFill>
                  <a:srgbClr val="C00000"/>
                </a:solidFill>
                <a:effectLst/>
                <a:highlight>
                  <a:srgbClr val="FFFFFF"/>
                </a:highlight>
                <a:latin typeface="Times New Roman" panose="02020603050405020304" pitchFamily="18" charset="0"/>
                <a:cs typeface="Times New Roman" panose="02020603050405020304" pitchFamily="18" charset="0"/>
              </a:rPr>
              <a:t>Message </a:t>
            </a:r>
            <a:r>
              <a:rPr lang="en-CA" dirty="0">
                <a:solidFill>
                  <a:srgbClr val="C00000"/>
                </a:solidFill>
                <a:highlight>
                  <a:srgbClr val="FFFFFF"/>
                </a:highlight>
                <a:latin typeface="Times New Roman" panose="02020603050405020304" pitchFamily="18" charset="0"/>
                <a:cs typeface="Times New Roman" panose="02020603050405020304" pitchFamily="18" charset="0"/>
              </a:rPr>
              <a:t>R</a:t>
            </a:r>
            <a:r>
              <a:rPr lang="en-CA" b="0" i="0" dirty="0">
                <a:solidFill>
                  <a:srgbClr val="C00000"/>
                </a:solidFill>
                <a:effectLst/>
                <a:highlight>
                  <a:srgbClr val="FFFFFF"/>
                </a:highlight>
                <a:latin typeface="Times New Roman" panose="02020603050405020304" pitchFamily="18" charset="0"/>
                <a:cs typeface="Times New Roman" panose="02020603050405020304" pitchFamily="18" charset="0"/>
              </a:rPr>
              <a:t>ou</a:t>
            </a:r>
            <a:r>
              <a:rPr lang="en-CA" dirty="0">
                <a:solidFill>
                  <a:srgbClr val="C00000"/>
                </a:solidFill>
                <a:highlight>
                  <a:srgbClr val="FFFFFF"/>
                </a:highlight>
                <a:latin typeface="Times New Roman" panose="02020603050405020304" pitchFamily="18" charset="0"/>
                <a:cs typeface="Times New Roman" panose="02020603050405020304" pitchFamily="18" charset="0"/>
              </a:rPr>
              <a:t>ting (gossip protocol): </a:t>
            </a:r>
            <a:r>
              <a:rPr lang="en-CA" dirty="0">
                <a:solidFill>
                  <a:srgbClr val="0D0D0D"/>
                </a:solidFill>
                <a:highlight>
                  <a:srgbClr val="FFFFFF"/>
                </a:highlight>
                <a:latin typeface="Times New Roman" panose="02020603050405020304" pitchFamily="18" charset="0"/>
                <a:cs typeface="Times New Roman" panose="02020603050405020304" pitchFamily="18" charset="0"/>
              </a:rPr>
              <a:t>When a peer receives a message, it gossips the information to a subset of connected peers; When a peer receives the information, it passes it to other peers……</a:t>
            </a:r>
          </a:p>
        </p:txBody>
      </p:sp>
      <p:sp>
        <p:nvSpPr>
          <p:cNvPr id="35" name="TextBox 34">
            <a:extLst>
              <a:ext uri="{FF2B5EF4-FFF2-40B4-BE49-F238E27FC236}">
                <a16:creationId xmlns:a16="http://schemas.microsoft.com/office/drawing/2014/main" id="{9BDDC894-1A3E-5261-81E7-2DC8086D1849}"/>
              </a:ext>
            </a:extLst>
          </p:cNvPr>
          <p:cNvSpPr txBox="1"/>
          <p:nvPr/>
        </p:nvSpPr>
        <p:spPr>
          <a:xfrm>
            <a:off x="532855" y="887847"/>
            <a:ext cx="8994959" cy="646331"/>
          </a:xfrm>
          <a:prstGeom prst="rect">
            <a:avLst/>
          </a:prstGeom>
          <a:noFill/>
        </p:spPr>
        <p:txBody>
          <a:bodyPr wrap="square">
            <a:spAutoFit/>
          </a:bodyPr>
          <a:lstStyle/>
          <a:p>
            <a:r>
              <a:rPr lang="en-CA" dirty="0">
                <a:solidFill>
                  <a:srgbClr val="C00000"/>
                </a:solidFill>
                <a:highlight>
                  <a:srgbClr val="FFFFFF"/>
                </a:highlight>
                <a:latin typeface="Times New Roman" panose="02020603050405020304" pitchFamily="18" charset="0"/>
                <a:cs typeface="Times New Roman" panose="02020603050405020304" pitchFamily="18" charset="0"/>
              </a:rPr>
              <a:t>Random talk: </a:t>
            </a:r>
            <a:r>
              <a:rPr lang="en-CA" dirty="0">
                <a:highlight>
                  <a:srgbClr val="FFFFFF"/>
                </a:highlight>
                <a:latin typeface="Times New Roman" panose="02020603050405020304" pitchFamily="18" charset="0"/>
                <a:cs typeface="Times New Roman" panose="02020603050405020304" pitchFamily="18" charset="0"/>
              </a:rPr>
              <a:t>A Decentralized Chatting Room </a:t>
            </a:r>
            <a:r>
              <a:rPr lang="en-CA" b="0" i="0" dirty="0">
                <a:effectLst/>
                <a:highlight>
                  <a:srgbClr val="FFFFFF"/>
                </a:highlight>
                <a:latin typeface="Söhne"/>
              </a:rPr>
              <a:t>where </a:t>
            </a:r>
            <a:r>
              <a:rPr lang="en-CA" b="0" i="0" dirty="0">
                <a:solidFill>
                  <a:srgbClr val="0D0D0D"/>
                </a:solidFill>
                <a:effectLst/>
                <a:highlight>
                  <a:srgbClr val="FFFFFF"/>
                </a:highlight>
                <a:latin typeface="Söhne"/>
              </a:rPr>
              <a:t>people freely exchange ideas within specific interest groups, powered by peer-to-peer technology</a:t>
            </a:r>
            <a:endParaRPr lang="en-US" dirty="0">
              <a:solidFill>
                <a:srgbClr val="C00000"/>
              </a:solidFill>
              <a:highlight>
                <a:srgbClr val="FFFFFF"/>
              </a:highlight>
              <a:latin typeface="Times New Roman" panose="02020603050405020304" pitchFamily="18" charset="0"/>
              <a:cs typeface="Times New Roman" panose="02020603050405020304" pitchFamily="18" charset="0"/>
            </a:endParaRPr>
          </a:p>
        </p:txBody>
      </p:sp>
      <p:cxnSp>
        <p:nvCxnSpPr>
          <p:cNvPr id="40" name="Straight Connector 39">
            <a:extLst>
              <a:ext uri="{FF2B5EF4-FFF2-40B4-BE49-F238E27FC236}">
                <a16:creationId xmlns:a16="http://schemas.microsoft.com/office/drawing/2014/main" id="{F736A22C-641B-6700-1E54-793898D804B8}"/>
              </a:ext>
            </a:extLst>
          </p:cNvPr>
          <p:cNvCxnSpPr>
            <a:cxnSpLocks/>
          </p:cNvCxnSpPr>
          <p:nvPr/>
        </p:nvCxnSpPr>
        <p:spPr>
          <a:xfrm>
            <a:off x="5726277" y="1456267"/>
            <a:ext cx="0" cy="4921955"/>
          </a:xfrm>
          <a:prstGeom prst="line">
            <a:avLst/>
          </a:prstGeom>
        </p:spPr>
        <p:style>
          <a:lnRef idx="1">
            <a:schemeClr val="accent1"/>
          </a:lnRef>
          <a:fillRef idx="0">
            <a:schemeClr val="accent1"/>
          </a:fillRef>
          <a:effectRef idx="0">
            <a:schemeClr val="accent1"/>
          </a:effectRef>
          <a:fontRef idx="minor">
            <a:schemeClr val="tx1"/>
          </a:fontRef>
        </p:style>
      </p:cxnSp>
      <p:pic>
        <p:nvPicPr>
          <p:cNvPr id="2056" name="Picture 8" descr="Devil ">
            <a:extLst>
              <a:ext uri="{FF2B5EF4-FFF2-40B4-BE49-F238E27FC236}">
                <a16:creationId xmlns:a16="http://schemas.microsoft.com/office/drawing/2014/main" id="{5D61B8CF-0C7C-3139-23BC-29E825F29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5555" y="1807824"/>
            <a:ext cx="1084667" cy="1084667"/>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Connector 44">
            <a:extLst>
              <a:ext uri="{FF2B5EF4-FFF2-40B4-BE49-F238E27FC236}">
                <a16:creationId xmlns:a16="http://schemas.microsoft.com/office/drawing/2014/main" id="{A4CFC9EC-126E-13F3-B555-33454C40B0FD}"/>
              </a:ext>
            </a:extLst>
          </p:cNvPr>
          <p:cNvCxnSpPr>
            <a:cxnSpLocks/>
          </p:cNvCxnSpPr>
          <p:nvPr/>
        </p:nvCxnSpPr>
        <p:spPr>
          <a:xfrm>
            <a:off x="532855" y="763866"/>
            <a:ext cx="1100438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71B7FD48-C7A0-5CF6-D744-5383AAC12B6D}"/>
              </a:ext>
            </a:extLst>
          </p:cNvPr>
          <p:cNvCxnSpPr>
            <a:cxnSpLocks/>
            <a:stCxn id="8" idx="3"/>
            <a:endCxn id="9" idx="0"/>
          </p:cNvCxnSpPr>
          <p:nvPr/>
        </p:nvCxnSpPr>
        <p:spPr>
          <a:xfrm>
            <a:off x="10158845" y="2973127"/>
            <a:ext cx="299562" cy="616096"/>
          </a:xfrm>
          <a:prstGeom prst="curvedConnector2">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D8E8B40-F0C2-C9AF-01D5-F1646DF3E7B3}"/>
              </a:ext>
            </a:extLst>
          </p:cNvPr>
          <p:cNvCxnSpPr>
            <a:cxnSpLocks/>
            <a:stCxn id="9" idx="3"/>
            <a:endCxn id="10" idx="3"/>
          </p:cNvCxnSpPr>
          <p:nvPr/>
        </p:nvCxnSpPr>
        <p:spPr>
          <a:xfrm>
            <a:off x="10882490" y="4177943"/>
            <a:ext cx="12700" cy="1165302"/>
          </a:xfrm>
          <a:prstGeom prst="curvedConnector3">
            <a:avLst>
              <a:gd name="adj1" fmla="val 1800000"/>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FFD5A392-F994-4C05-1596-DEB811FC3C89}"/>
              </a:ext>
            </a:extLst>
          </p:cNvPr>
          <p:cNvCxnSpPr>
            <a:cxnSpLocks/>
            <a:stCxn id="8" idx="1"/>
            <a:endCxn id="10" idx="0"/>
          </p:cNvCxnSpPr>
          <p:nvPr/>
        </p:nvCxnSpPr>
        <p:spPr>
          <a:xfrm rot="10800000" flipH="1" flipV="1">
            <a:off x="9310679" y="2973127"/>
            <a:ext cx="1147728" cy="1781398"/>
          </a:xfrm>
          <a:prstGeom prst="curvedConnector4">
            <a:avLst>
              <a:gd name="adj1" fmla="val -19918"/>
              <a:gd name="adj2" fmla="val 89338"/>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3BABA596-ED80-3096-B865-E7AACAFB2456}"/>
              </a:ext>
            </a:extLst>
          </p:cNvPr>
          <p:cNvCxnSpPr>
            <a:cxnSpLocks/>
            <a:stCxn id="2052" idx="3"/>
            <a:endCxn id="10" idx="1"/>
          </p:cNvCxnSpPr>
          <p:nvPr/>
        </p:nvCxnSpPr>
        <p:spPr>
          <a:xfrm>
            <a:off x="7306124" y="2997431"/>
            <a:ext cx="2728200" cy="2345814"/>
          </a:xfrm>
          <a:prstGeom prst="curvedConnector3">
            <a:avLst>
              <a:gd name="adj1" fmla="val 50000"/>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27A3C4CE-6910-C3C1-0BA1-D4A6D9AEDA9C}"/>
              </a:ext>
            </a:extLst>
          </p:cNvPr>
          <p:cNvCxnSpPr>
            <a:cxnSpLocks/>
            <a:stCxn id="8" idx="1"/>
            <a:endCxn id="6" idx="3"/>
          </p:cNvCxnSpPr>
          <p:nvPr/>
        </p:nvCxnSpPr>
        <p:spPr>
          <a:xfrm rot="10800000" flipV="1">
            <a:off x="6757521" y="2973126"/>
            <a:ext cx="2553159" cy="1740509"/>
          </a:xfrm>
          <a:prstGeom prst="curvedConnector3">
            <a:avLst>
              <a:gd name="adj1" fmla="val 50000"/>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Multiply 50">
            <a:extLst>
              <a:ext uri="{FF2B5EF4-FFF2-40B4-BE49-F238E27FC236}">
                <a16:creationId xmlns:a16="http://schemas.microsoft.com/office/drawing/2014/main" id="{1B7219A2-DE8B-D00F-A517-36281B18A443}"/>
              </a:ext>
            </a:extLst>
          </p:cNvPr>
          <p:cNvSpPr/>
          <p:nvPr/>
        </p:nvSpPr>
        <p:spPr>
          <a:xfrm>
            <a:off x="10365480" y="1413599"/>
            <a:ext cx="842708" cy="807441"/>
          </a:xfrm>
          <a:prstGeom prst="mathMultiply">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Curved Connector 51">
            <a:extLst>
              <a:ext uri="{FF2B5EF4-FFF2-40B4-BE49-F238E27FC236}">
                <a16:creationId xmlns:a16="http://schemas.microsoft.com/office/drawing/2014/main" id="{0A5C5E32-6338-C513-74B5-2A1683440D68}"/>
              </a:ext>
            </a:extLst>
          </p:cNvPr>
          <p:cNvCxnSpPr>
            <a:cxnSpLocks/>
            <a:stCxn id="2052" idx="2"/>
            <a:endCxn id="7" idx="0"/>
          </p:cNvCxnSpPr>
          <p:nvPr/>
        </p:nvCxnSpPr>
        <p:spPr>
          <a:xfrm rot="16200000" flipH="1">
            <a:off x="6761119" y="3707072"/>
            <a:ext cx="1637474" cy="1395630"/>
          </a:xfrm>
          <a:prstGeom prst="curvedConnector3">
            <a:avLst>
              <a:gd name="adj1" fmla="val 50000"/>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281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ACC5C7-38E7-72F4-1148-DC61CE00E808}"/>
              </a:ext>
            </a:extLst>
          </p:cNvPr>
          <p:cNvSpPr txBox="1"/>
          <p:nvPr/>
        </p:nvSpPr>
        <p:spPr>
          <a:xfrm>
            <a:off x="0" y="135697"/>
            <a:ext cx="12192000" cy="553998"/>
          </a:xfrm>
          <a:prstGeom prst="rect">
            <a:avLst/>
          </a:prstGeom>
          <a:noFill/>
        </p:spPr>
        <p:txBody>
          <a:bodyPr wrap="square" rtlCol="0">
            <a:spAutoFit/>
          </a:bodyPr>
          <a:lstStyle/>
          <a:p>
            <a:pPr algn="ctr"/>
            <a:r>
              <a:rPr lang="en-IN" sz="3000" dirty="0">
                <a:latin typeface="Times New Roman" panose="02020603050405020304" pitchFamily="18" charset="0"/>
                <a:cs typeface="Times New Roman" panose="02020603050405020304" pitchFamily="18" charset="0"/>
              </a:rPr>
              <a:t>Methodology</a:t>
            </a:r>
          </a:p>
        </p:txBody>
      </p:sp>
      <p:sp>
        <p:nvSpPr>
          <p:cNvPr id="32" name="TextBox 31">
            <a:extLst>
              <a:ext uri="{FF2B5EF4-FFF2-40B4-BE49-F238E27FC236}">
                <a16:creationId xmlns:a16="http://schemas.microsoft.com/office/drawing/2014/main" id="{1C45B0C7-4935-2B75-8278-8E0D4AC7711C}"/>
              </a:ext>
            </a:extLst>
          </p:cNvPr>
          <p:cNvSpPr txBox="1"/>
          <p:nvPr/>
        </p:nvSpPr>
        <p:spPr>
          <a:xfrm>
            <a:off x="532855" y="1628048"/>
            <a:ext cx="5010346" cy="4555093"/>
          </a:xfrm>
          <a:prstGeom prst="rect">
            <a:avLst/>
          </a:prstGeom>
          <a:noFill/>
        </p:spPr>
        <p:txBody>
          <a:bodyPr wrap="square">
            <a:spAutoFit/>
          </a:bodyPr>
          <a:lstStyle/>
          <a:p>
            <a:pPr marL="285750" indent="-285750">
              <a:spcBef>
                <a:spcPts val="602"/>
              </a:spcBef>
              <a:buFont typeface="Arial" panose="020B0604020202020204" pitchFamily="34" charset="0"/>
              <a:buChar char="•"/>
            </a:pPr>
            <a:r>
              <a:rPr lang="en-CA" b="0" i="0" dirty="0">
                <a:solidFill>
                  <a:srgbClr val="C00000"/>
                </a:solidFill>
                <a:effectLst/>
                <a:highlight>
                  <a:srgbClr val="FFFFFF"/>
                </a:highlight>
                <a:latin typeface="Times New Roman" panose="02020603050405020304" pitchFamily="18" charset="0"/>
                <a:cs typeface="Times New Roman" panose="02020603050405020304" pitchFamily="18" charset="0"/>
              </a:rPr>
              <a:t>Key </a:t>
            </a:r>
            <a:r>
              <a:rPr lang="en-CA" dirty="0">
                <a:solidFill>
                  <a:srgbClr val="C00000"/>
                </a:solidFill>
                <a:highlight>
                  <a:srgbClr val="FFFFFF"/>
                </a:highlight>
                <a:latin typeface="Times New Roman" panose="02020603050405020304" pitchFamily="18" charset="0"/>
                <a:cs typeface="Times New Roman" panose="02020603050405020304" pitchFamily="18" charset="0"/>
              </a:rPr>
              <a:t>constraint: </a:t>
            </a:r>
            <a:r>
              <a:rPr lang="en-CA" dirty="0">
                <a:highlight>
                  <a:srgbClr val="FFFFFF"/>
                </a:highlight>
                <a:latin typeface="Times New Roman" panose="02020603050405020304" pitchFamily="18" charset="0"/>
                <a:cs typeface="Times New Roman" panose="02020603050405020304" pitchFamily="18" charset="0"/>
              </a:rPr>
              <a:t>we need a first node to guide every user into this network, which is a </a:t>
            </a:r>
            <a:r>
              <a:rPr lang="en-CA" dirty="0">
                <a:solidFill>
                  <a:srgbClr val="C00000"/>
                </a:solidFill>
                <a:highlight>
                  <a:srgbClr val="FFFFFF"/>
                </a:highlight>
                <a:latin typeface="Times New Roman" panose="02020603050405020304" pitchFamily="18" charset="0"/>
                <a:cs typeface="Times New Roman" panose="02020603050405020304" pitchFamily="18" charset="0"/>
              </a:rPr>
              <a:t>bootstrap node</a:t>
            </a:r>
            <a:r>
              <a:rPr lang="en-CA" dirty="0">
                <a:highlight>
                  <a:srgbClr val="FFFFFF"/>
                </a:highlight>
                <a:latin typeface="Times New Roman" panose="02020603050405020304" pitchFamily="18" charset="0"/>
                <a:cs typeface="Times New Roman" panose="02020603050405020304" pitchFamily="18" charset="0"/>
              </a:rPr>
              <a:t>. If these nodes fail, the network will not become available (yes, single-point failure still exists, but it’s in another way, right?)</a:t>
            </a:r>
          </a:p>
          <a:p>
            <a:pPr marL="285750" indent="-285750">
              <a:spcBef>
                <a:spcPts val="602"/>
              </a:spcBef>
              <a:buFont typeface="Arial" panose="020B0604020202020204" pitchFamily="34" charset="0"/>
              <a:buChar char="•"/>
            </a:pPr>
            <a:endParaRPr lang="en-CA" b="0" i="0" dirty="0">
              <a:effectLst/>
              <a:highlight>
                <a:srgbClr val="FFFFFF"/>
              </a:highlight>
              <a:latin typeface="Times New Roman" panose="02020603050405020304" pitchFamily="18" charset="0"/>
              <a:cs typeface="Times New Roman" panose="02020603050405020304" pitchFamily="18" charset="0"/>
            </a:endParaRPr>
          </a:p>
          <a:p>
            <a:pPr marL="285750" indent="-285750">
              <a:spcBef>
                <a:spcPts val="602"/>
              </a:spcBef>
              <a:buFont typeface="Arial" panose="020B0604020202020204" pitchFamily="34" charset="0"/>
              <a:buChar char="•"/>
            </a:pPr>
            <a:r>
              <a:rPr lang="en-CA" dirty="0">
                <a:solidFill>
                  <a:srgbClr val="C00000"/>
                </a:solidFill>
                <a:highlight>
                  <a:srgbClr val="FFFFFF"/>
                </a:highlight>
                <a:latin typeface="Times New Roman" panose="02020603050405020304" pitchFamily="18" charset="0"/>
                <a:cs typeface="Times New Roman" panose="02020603050405020304" pitchFamily="18" charset="0"/>
              </a:rPr>
              <a:t>Time Complexity for a Node Subscribe Topic: </a:t>
            </a:r>
            <a:r>
              <a:rPr lang="en-CA" dirty="0">
                <a:highlight>
                  <a:srgbClr val="FFFFFF"/>
                </a:highlight>
                <a:latin typeface="Times New Roman" panose="02020603050405020304" pitchFamily="18" charset="0"/>
                <a:cs typeface="Times New Roman" panose="02020603050405020304" pitchFamily="18" charset="0"/>
              </a:rPr>
              <a:t>O(log(n)) hops in a well-formed DHT. </a:t>
            </a:r>
          </a:p>
          <a:p>
            <a:pPr marL="285750" indent="-285750">
              <a:spcBef>
                <a:spcPts val="602"/>
              </a:spcBef>
              <a:buFont typeface="Arial" panose="020B0604020202020204" pitchFamily="34" charset="0"/>
              <a:buChar char="•"/>
            </a:pPr>
            <a:endParaRPr lang="en-CA" dirty="0">
              <a:highlight>
                <a:srgbClr val="FFFFFF"/>
              </a:highlight>
              <a:latin typeface="Times New Roman" panose="02020603050405020304" pitchFamily="18" charset="0"/>
              <a:cs typeface="Times New Roman" panose="02020603050405020304" pitchFamily="18" charset="0"/>
            </a:endParaRPr>
          </a:p>
          <a:p>
            <a:pPr marL="285750" indent="-285750">
              <a:spcBef>
                <a:spcPts val="602"/>
              </a:spcBef>
              <a:buFont typeface="Arial" panose="020B0604020202020204" pitchFamily="34" charset="0"/>
              <a:buChar char="•"/>
            </a:pPr>
            <a:r>
              <a:rPr lang="en-CA" dirty="0">
                <a:solidFill>
                  <a:srgbClr val="C00000"/>
                </a:solidFill>
                <a:highlight>
                  <a:srgbClr val="FFFFFF"/>
                </a:highlight>
                <a:latin typeface="Times New Roman" panose="02020603050405020304" pitchFamily="18" charset="0"/>
                <a:cs typeface="Times New Roman" panose="02020603050405020304" pitchFamily="18" charset="0"/>
              </a:rPr>
              <a:t>DHT Consistency: </a:t>
            </a:r>
            <a:r>
              <a:rPr lang="en-CA" dirty="0">
                <a:highlight>
                  <a:srgbClr val="FFFFFF"/>
                </a:highlight>
                <a:latin typeface="Times New Roman" panose="02020603050405020304" pitchFamily="18" charset="0"/>
                <a:cs typeface="Times New Roman" panose="02020603050405020304" pitchFamily="18" charset="0"/>
              </a:rPr>
              <a:t>Remaining the correct number of peers subscribing to a topic all the time is impossible. But we have gossip protocol, so even if one node is found in a topic, the user can retrieve and send messages to others under the same channel</a:t>
            </a:r>
          </a:p>
        </p:txBody>
      </p:sp>
      <p:sp>
        <p:nvSpPr>
          <p:cNvPr id="35" name="TextBox 34">
            <a:extLst>
              <a:ext uri="{FF2B5EF4-FFF2-40B4-BE49-F238E27FC236}">
                <a16:creationId xmlns:a16="http://schemas.microsoft.com/office/drawing/2014/main" id="{9BDDC894-1A3E-5261-81E7-2DC8086D1849}"/>
              </a:ext>
            </a:extLst>
          </p:cNvPr>
          <p:cNvSpPr txBox="1"/>
          <p:nvPr/>
        </p:nvSpPr>
        <p:spPr>
          <a:xfrm>
            <a:off x="532855" y="887847"/>
            <a:ext cx="8994959" cy="369332"/>
          </a:xfrm>
          <a:prstGeom prst="rect">
            <a:avLst/>
          </a:prstGeom>
          <a:noFill/>
        </p:spPr>
        <p:txBody>
          <a:bodyPr wrap="square">
            <a:spAutoFit/>
          </a:bodyPr>
          <a:lstStyle/>
          <a:p>
            <a:r>
              <a:rPr lang="en-CA" dirty="0">
                <a:solidFill>
                  <a:srgbClr val="C00000"/>
                </a:solidFill>
                <a:highlight>
                  <a:srgbClr val="FFFFFF"/>
                </a:highlight>
                <a:latin typeface="Times New Roman" panose="02020603050405020304" pitchFamily="18" charset="0"/>
                <a:cs typeface="Times New Roman" panose="02020603050405020304" pitchFamily="18" charset="0"/>
              </a:rPr>
              <a:t>Wonderful! Great! But we have some important indicators to care about</a:t>
            </a:r>
            <a:endParaRPr lang="en-US" dirty="0">
              <a:solidFill>
                <a:srgbClr val="C00000"/>
              </a:solidFill>
              <a:highlight>
                <a:srgbClr val="FFFFFF"/>
              </a:highlight>
              <a:latin typeface="Times New Roman" panose="02020603050405020304" pitchFamily="18" charset="0"/>
              <a:cs typeface="Times New Roman" panose="02020603050405020304" pitchFamily="18" charset="0"/>
            </a:endParaRPr>
          </a:p>
        </p:txBody>
      </p:sp>
      <p:cxnSp>
        <p:nvCxnSpPr>
          <p:cNvPr id="40" name="Straight Connector 39">
            <a:extLst>
              <a:ext uri="{FF2B5EF4-FFF2-40B4-BE49-F238E27FC236}">
                <a16:creationId xmlns:a16="http://schemas.microsoft.com/office/drawing/2014/main" id="{F736A22C-641B-6700-1E54-793898D804B8}"/>
              </a:ext>
            </a:extLst>
          </p:cNvPr>
          <p:cNvCxnSpPr>
            <a:cxnSpLocks/>
          </p:cNvCxnSpPr>
          <p:nvPr/>
        </p:nvCxnSpPr>
        <p:spPr>
          <a:xfrm>
            <a:off x="5726277" y="1456267"/>
            <a:ext cx="0" cy="49219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4CFC9EC-126E-13F3-B555-33454C40B0FD}"/>
              </a:ext>
            </a:extLst>
          </p:cNvPr>
          <p:cNvCxnSpPr>
            <a:cxnSpLocks/>
          </p:cNvCxnSpPr>
          <p:nvPr/>
        </p:nvCxnSpPr>
        <p:spPr>
          <a:xfrm>
            <a:off x="532855" y="763866"/>
            <a:ext cx="1100438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CACAFAC-3680-7A6D-8CD9-4E12E2C1202E}"/>
              </a:ext>
            </a:extLst>
          </p:cNvPr>
          <p:cNvSpPr txBox="1"/>
          <p:nvPr/>
        </p:nvSpPr>
        <p:spPr>
          <a:xfrm>
            <a:off x="5909354" y="1628048"/>
            <a:ext cx="5492419" cy="4001095"/>
          </a:xfrm>
          <a:prstGeom prst="rect">
            <a:avLst/>
          </a:prstGeom>
          <a:noFill/>
        </p:spPr>
        <p:txBody>
          <a:bodyPr wrap="square">
            <a:spAutoFit/>
          </a:bodyPr>
          <a:lstStyle/>
          <a:p>
            <a:pPr marL="285750" indent="-285750">
              <a:spcBef>
                <a:spcPts val="602"/>
              </a:spcBef>
              <a:buFont typeface="Arial" panose="020B0604020202020204" pitchFamily="34" charset="0"/>
              <a:buChar char="•"/>
            </a:pPr>
            <a:r>
              <a:rPr lang="en-CA" b="0" i="0" dirty="0">
                <a:solidFill>
                  <a:srgbClr val="C00000"/>
                </a:solidFill>
                <a:effectLst/>
                <a:highlight>
                  <a:srgbClr val="FFFFFF"/>
                </a:highlight>
                <a:latin typeface="Times New Roman" panose="02020603050405020304" pitchFamily="18" charset="0"/>
                <a:cs typeface="Times New Roman" panose="02020603050405020304" pitchFamily="18" charset="0"/>
              </a:rPr>
              <a:t>Topic-Based Message </a:t>
            </a:r>
            <a:r>
              <a:rPr lang="en-CA" dirty="0">
                <a:solidFill>
                  <a:srgbClr val="C00000"/>
                </a:solidFill>
                <a:highlight>
                  <a:srgbClr val="FFFFFF"/>
                </a:highlight>
                <a:latin typeface="Times New Roman" panose="02020603050405020304" pitchFamily="18" charset="0"/>
                <a:cs typeface="Times New Roman" panose="02020603050405020304" pitchFamily="18" charset="0"/>
              </a:rPr>
              <a:t>Routing</a:t>
            </a:r>
            <a:r>
              <a:rPr lang="en-CA" b="0" i="0" dirty="0">
                <a:solidFill>
                  <a:srgbClr val="C00000"/>
                </a:solidFill>
                <a:effectLst/>
                <a:highlight>
                  <a:srgbClr val="FFFFFF"/>
                </a:highlight>
                <a:latin typeface="Times New Roman" panose="02020603050405020304" pitchFamily="18" charset="0"/>
                <a:cs typeface="Times New Roman" panose="02020603050405020304" pitchFamily="18" charset="0"/>
              </a:rPr>
              <a:t> Time and Frequency: </a:t>
            </a:r>
            <a:r>
              <a:rPr lang="en-CA" dirty="0">
                <a:solidFill>
                  <a:srgbClr val="0D0D0D"/>
                </a:solidFill>
                <a:highlight>
                  <a:srgbClr val="FFFFFF"/>
                </a:highlight>
                <a:latin typeface="Times New Roman" panose="02020603050405020304" pitchFamily="18" charset="0"/>
                <a:cs typeface="Times New Roman" panose="02020603050405020304" pitchFamily="18" charset="0"/>
              </a:rPr>
              <a:t>The time for a single message sent by the user to pass around the network is heavily based on network bandwidth. The time complexity could indeed be O(n) if every user has to forward the message once.</a:t>
            </a:r>
          </a:p>
          <a:p>
            <a:pPr marL="285750" indent="-285750">
              <a:spcBef>
                <a:spcPts val="602"/>
              </a:spcBef>
              <a:buFont typeface="Arial" panose="020B0604020202020204" pitchFamily="34" charset="0"/>
              <a:buChar char="•"/>
            </a:pPr>
            <a:endParaRPr lang="en-CA" dirty="0">
              <a:solidFill>
                <a:srgbClr val="0D0D0D"/>
              </a:solidFill>
              <a:highlight>
                <a:srgbClr val="FFFFFF"/>
              </a:highlight>
              <a:latin typeface="Times New Roman" panose="02020603050405020304" pitchFamily="18" charset="0"/>
              <a:cs typeface="Times New Roman" panose="02020603050405020304" pitchFamily="18" charset="0"/>
            </a:endParaRPr>
          </a:p>
          <a:p>
            <a:pPr marL="285750" indent="-285750">
              <a:spcBef>
                <a:spcPts val="602"/>
              </a:spcBef>
              <a:buFont typeface="Arial" panose="020B0604020202020204" pitchFamily="34" charset="0"/>
              <a:buChar char="•"/>
            </a:pPr>
            <a:r>
              <a:rPr lang="en-CA" b="0" i="0" dirty="0">
                <a:solidFill>
                  <a:srgbClr val="C00000"/>
                </a:solidFill>
                <a:effectLst/>
                <a:highlight>
                  <a:srgbClr val="FFFFFF"/>
                </a:highlight>
                <a:latin typeface="Times New Roman" panose="02020603050405020304" pitchFamily="18" charset="0"/>
                <a:cs typeface="Times New Roman" panose="02020603050405020304" pitchFamily="18" charset="0"/>
              </a:rPr>
              <a:t>Message </a:t>
            </a:r>
            <a:r>
              <a:rPr lang="en-CA" dirty="0">
                <a:solidFill>
                  <a:srgbClr val="C00000"/>
                </a:solidFill>
                <a:highlight>
                  <a:srgbClr val="FFFFFF"/>
                </a:highlight>
                <a:latin typeface="Times New Roman" panose="02020603050405020304" pitchFamily="18" charset="0"/>
                <a:cs typeface="Times New Roman" panose="02020603050405020304" pitchFamily="18" charset="0"/>
              </a:rPr>
              <a:t>R</a:t>
            </a:r>
            <a:r>
              <a:rPr lang="en-CA" b="0" i="0" dirty="0">
                <a:solidFill>
                  <a:srgbClr val="C00000"/>
                </a:solidFill>
                <a:effectLst/>
                <a:highlight>
                  <a:srgbClr val="FFFFFF"/>
                </a:highlight>
                <a:latin typeface="Times New Roman" panose="02020603050405020304" pitchFamily="18" charset="0"/>
                <a:cs typeface="Times New Roman" panose="02020603050405020304" pitchFamily="18" charset="0"/>
              </a:rPr>
              <a:t>ou</a:t>
            </a:r>
            <a:r>
              <a:rPr lang="en-CA" dirty="0">
                <a:solidFill>
                  <a:srgbClr val="C00000"/>
                </a:solidFill>
                <a:highlight>
                  <a:srgbClr val="FFFFFF"/>
                </a:highlight>
                <a:latin typeface="Times New Roman" panose="02020603050405020304" pitchFamily="18" charset="0"/>
                <a:cs typeface="Times New Roman" panose="02020603050405020304" pitchFamily="18" charset="0"/>
              </a:rPr>
              <a:t>ting Ordering: Clock! No</a:t>
            </a:r>
            <a:r>
              <a:rPr lang="en-CA" dirty="0">
                <a:solidFill>
                  <a:srgbClr val="0D0D0D"/>
                </a:solidFill>
                <a:highlight>
                  <a:srgbClr val="FFFFFF"/>
                </a:highlight>
                <a:latin typeface="Times New Roman" panose="02020603050405020304" pitchFamily="18" charset="0"/>
                <a:cs typeface="Times New Roman" panose="02020603050405020304" pitchFamily="18" charset="0"/>
              </a:rPr>
              <a:t>, we don’t have a unified clock, so the order of each message is shown differently on each user’s screen. </a:t>
            </a:r>
          </a:p>
          <a:p>
            <a:pPr marL="285750" indent="-285750">
              <a:spcBef>
                <a:spcPts val="602"/>
              </a:spcBef>
              <a:buFont typeface="Arial" panose="020B0604020202020204" pitchFamily="34" charset="0"/>
              <a:buChar char="•"/>
            </a:pPr>
            <a:endParaRPr lang="en-CA" dirty="0">
              <a:solidFill>
                <a:srgbClr val="0D0D0D"/>
              </a:solidFill>
              <a:highlight>
                <a:srgbClr val="FFFFFF"/>
              </a:highlight>
              <a:latin typeface="Times New Roman" panose="02020603050405020304" pitchFamily="18" charset="0"/>
              <a:cs typeface="Times New Roman" panose="02020603050405020304" pitchFamily="18" charset="0"/>
            </a:endParaRPr>
          </a:p>
          <a:p>
            <a:pPr marL="285750" indent="-285750">
              <a:spcBef>
                <a:spcPts val="602"/>
              </a:spcBef>
              <a:buFont typeface="Arial" panose="020B0604020202020204" pitchFamily="34" charset="0"/>
              <a:buChar char="•"/>
            </a:pPr>
            <a:r>
              <a:rPr lang="en-CA" dirty="0">
                <a:solidFill>
                  <a:srgbClr val="C00000"/>
                </a:solidFill>
                <a:highlight>
                  <a:srgbClr val="FFFFFF"/>
                </a:highlight>
                <a:latin typeface="Times New Roman" panose="02020603050405020304" pitchFamily="18" charset="0"/>
                <a:cs typeface="Times New Roman" panose="02020603050405020304" pitchFamily="18" charset="0"/>
              </a:rPr>
              <a:t>Message Redundancy: </a:t>
            </a:r>
            <a:r>
              <a:rPr lang="en-CA" dirty="0">
                <a:solidFill>
                  <a:srgbClr val="0D0D0D"/>
                </a:solidFill>
                <a:highlight>
                  <a:srgbClr val="FFFFFF"/>
                </a:highlight>
                <a:latin typeface="Times New Roman" panose="02020603050405020304" pitchFamily="18" charset="0"/>
                <a:cs typeface="Times New Roman" panose="02020603050405020304" pitchFamily="18" charset="0"/>
              </a:rPr>
              <a:t>Extra network traffic from sending multiple copies of messages to ensure delivery in gossip protocols.</a:t>
            </a:r>
          </a:p>
        </p:txBody>
      </p:sp>
    </p:spTree>
    <p:extLst>
      <p:ext uri="{BB962C8B-B14F-4D97-AF65-F5344CB8AC3E}">
        <p14:creationId xmlns:p14="http://schemas.microsoft.com/office/powerpoint/2010/main" val="3427632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ACC5C7-38E7-72F4-1148-DC61CE00E808}"/>
              </a:ext>
            </a:extLst>
          </p:cNvPr>
          <p:cNvSpPr txBox="1"/>
          <p:nvPr/>
        </p:nvSpPr>
        <p:spPr>
          <a:xfrm>
            <a:off x="0" y="135697"/>
            <a:ext cx="12192000" cy="553998"/>
          </a:xfrm>
          <a:prstGeom prst="rect">
            <a:avLst/>
          </a:prstGeom>
          <a:noFill/>
        </p:spPr>
        <p:txBody>
          <a:bodyPr wrap="square" rtlCol="0">
            <a:spAutoFit/>
          </a:bodyPr>
          <a:lstStyle/>
          <a:p>
            <a:pPr algn="ctr"/>
            <a:r>
              <a:rPr lang="en-IN" sz="3000" dirty="0">
                <a:latin typeface="Times New Roman" panose="02020603050405020304" pitchFamily="18" charset="0"/>
                <a:cs typeface="Times New Roman" panose="02020603050405020304" pitchFamily="18" charset="0"/>
              </a:rPr>
              <a:t>Prototype</a:t>
            </a:r>
          </a:p>
        </p:txBody>
      </p:sp>
      <p:sp>
        <p:nvSpPr>
          <p:cNvPr id="32" name="TextBox 31">
            <a:extLst>
              <a:ext uri="{FF2B5EF4-FFF2-40B4-BE49-F238E27FC236}">
                <a16:creationId xmlns:a16="http://schemas.microsoft.com/office/drawing/2014/main" id="{1C45B0C7-4935-2B75-8278-8E0D4AC7711C}"/>
              </a:ext>
            </a:extLst>
          </p:cNvPr>
          <p:cNvSpPr txBox="1"/>
          <p:nvPr/>
        </p:nvSpPr>
        <p:spPr>
          <a:xfrm>
            <a:off x="532855" y="1628048"/>
            <a:ext cx="5010346" cy="3724096"/>
          </a:xfrm>
          <a:prstGeom prst="rect">
            <a:avLst/>
          </a:prstGeom>
          <a:noFill/>
        </p:spPr>
        <p:txBody>
          <a:bodyPr wrap="square">
            <a:spAutoFit/>
          </a:bodyPr>
          <a:lstStyle/>
          <a:p>
            <a:pPr marL="285750" indent="-285750">
              <a:spcBef>
                <a:spcPts val="602"/>
              </a:spcBef>
              <a:buFont typeface="Arial" panose="020B0604020202020204" pitchFamily="34" charset="0"/>
              <a:buChar char="•"/>
            </a:pPr>
            <a:r>
              <a:rPr lang="en-CA" b="0" i="0" dirty="0">
                <a:effectLst/>
                <a:highlight>
                  <a:srgbClr val="FFFFFF"/>
                </a:highlight>
                <a:latin typeface="Times New Roman" panose="02020603050405020304" pitchFamily="18" charset="0"/>
                <a:cs typeface="Times New Roman" panose="02020603050405020304" pitchFamily="18" charset="0"/>
              </a:rPr>
              <a:t>DHT and topic subscriptions are not implemented in this prototype.</a:t>
            </a:r>
          </a:p>
          <a:p>
            <a:pPr marL="285750" indent="-285750">
              <a:spcBef>
                <a:spcPts val="602"/>
              </a:spcBef>
              <a:buFont typeface="Arial" panose="020B0604020202020204" pitchFamily="34" charset="0"/>
              <a:buChar char="•"/>
            </a:pPr>
            <a:r>
              <a:rPr lang="en-CA" dirty="0">
                <a:highlight>
                  <a:srgbClr val="FFFFFF"/>
                </a:highlight>
                <a:latin typeface="Times New Roman" panose="02020603050405020304" pitchFamily="18" charset="0"/>
                <a:cs typeface="Times New Roman" panose="02020603050405020304" pitchFamily="18" charset="0"/>
              </a:rPr>
              <a:t>Heartbeat Mechanism: Nodes maintain network connectivity through regular “heartbeats</a:t>
            </a:r>
            <a:r>
              <a:rPr lang="en-US" dirty="0">
                <a:highlight>
                  <a:srgbClr val="FFFFFF"/>
                </a:highlight>
                <a:latin typeface="Times New Roman" panose="02020603050405020304" pitchFamily="18" charset="0"/>
                <a:cs typeface="Times New Roman" panose="02020603050405020304" pitchFamily="18" charset="0"/>
              </a:rPr>
              <a:t>”</a:t>
            </a:r>
            <a:r>
              <a:rPr lang="en-CA" dirty="0">
                <a:highlight>
                  <a:srgbClr val="FFFFFF"/>
                </a:highlight>
                <a:latin typeface="Times New Roman" panose="02020603050405020304" pitchFamily="18" charset="0"/>
                <a:cs typeface="Times New Roman" panose="02020603050405020304" pitchFamily="18" charset="0"/>
              </a:rPr>
              <a:t>. These heartbeats carry information about other known nodes</a:t>
            </a:r>
          </a:p>
          <a:p>
            <a:pPr marL="285750" indent="-285750">
              <a:spcBef>
                <a:spcPts val="602"/>
              </a:spcBef>
              <a:buFont typeface="Arial" panose="020B0604020202020204" pitchFamily="34" charset="0"/>
              <a:buChar char="•"/>
            </a:pPr>
            <a:r>
              <a:rPr lang="en-CA" dirty="0">
                <a:highlight>
                  <a:srgbClr val="FFFFFF"/>
                </a:highlight>
                <a:latin typeface="Times New Roman" panose="02020603050405020304" pitchFamily="18" charset="0"/>
                <a:cs typeface="Times New Roman" panose="02020603050405020304" pitchFamily="18" charset="0"/>
              </a:rPr>
              <a:t>Received messages are immediately propagated to other nodes.</a:t>
            </a:r>
          </a:p>
          <a:p>
            <a:pPr marL="285750" indent="-285750">
              <a:spcBef>
                <a:spcPts val="602"/>
              </a:spcBef>
              <a:buFont typeface="Arial" panose="020B0604020202020204" pitchFamily="34" charset="0"/>
              <a:buChar char="•"/>
            </a:pPr>
            <a:r>
              <a:rPr lang="en-CA" dirty="0">
                <a:highlight>
                  <a:srgbClr val="FFFFFF"/>
                </a:highlight>
                <a:latin typeface="Times New Roman" panose="02020603050405020304" pitchFamily="18" charset="0"/>
                <a:cs typeface="Times New Roman" panose="02020603050405020304" pitchFamily="18" charset="0"/>
              </a:rPr>
              <a:t>Every message is bound with a UUID so that the message would not forward infinitely</a:t>
            </a:r>
          </a:p>
          <a:p>
            <a:pPr marL="285750" indent="-285750">
              <a:spcBef>
                <a:spcPts val="602"/>
              </a:spcBef>
              <a:buFont typeface="Arial" panose="020B0604020202020204" pitchFamily="34" charset="0"/>
              <a:buChar char="•"/>
            </a:pPr>
            <a:r>
              <a:rPr lang="en-CA" dirty="0">
                <a:highlight>
                  <a:srgbClr val="FFFFFF"/>
                </a:highlight>
                <a:latin typeface="Times New Roman" panose="02020603050405020304" pitchFamily="18" charset="0"/>
                <a:cs typeface="Times New Roman" panose="02020603050405020304" pitchFamily="18" charset="0"/>
              </a:rPr>
              <a:t>New nodes gain access to the network by initiating communication with an existing node</a:t>
            </a:r>
          </a:p>
        </p:txBody>
      </p:sp>
      <p:sp>
        <p:nvSpPr>
          <p:cNvPr id="35" name="TextBox 34">
            <a:extLst>
              <a:ext uri="{FF2B5EF4-FFF2-40B4-BE49-F238E27FC236}">
                <a16:creationId xmlns:a16="http://schemas.microsoft.com/office/drawing/2014/main" id="{9BDDC894-1A3E-5261-81E7-2DC8086D1849}"/>
              </a:ext>
            </a:extLst>
          </p:cNvPr>
          <p:cNvSpPr txBox="1"/>
          <p:nvPr/>
        </p:nvSpPr>
        <p:spPr>
          <a:xfrm>
            <a:off x="532855" y="887847"/>
            <a:ext cx="8994959" cy="369332"/>
          </a:xfrm>
          <a:prstGeom prst="rect">
            <a:avLst/>
          </a:prstGeom>
          <a:noFill/>
        </p:spPr>
        <p:txBody>
          <a:bodyPr wrap="square">
            <a:spAutoFit/>
          </a:bodyPr>
          <a:lstStyle/>
          <a:p>
            <a:r>
              <a:rPr lang="en-CA" dirty="0">
                <a:solidFill>
                  <a:srgbClr val="C00000"/>
                </a:solidFill>
                <a:highlight>
                  <a:srgbClr val="FFFFFF"/>
                </a:highlight>
                <a:latin typeface="Times New Roman" panose="02020603050405020304" pitchFamily="18" charset="0"/>
                <a:cs typeface="Times New Roman" panose="02020603050405020304" pitchFamily="18" charset="0"/>
              </a:rPr>
              <a:t>PPTs are always perfect. So show me something…</a:t>
            </a:r>
            <a:endParaRPr lang="en-US" dirty="0">
              <a:solidFill>
                <a:srgbClr val="C00000"/>
              </a:solidFill>
              <a:highlight>
                <a:srgbClr val="FFFFFF"/>
              </a:highlight>
              <a:latin typeface="Times New Roman" panose="02020603050405020304" pitchFamily="18" charset="0"/>
              <a:cs typeface="Times New Roman" panose="02020603050405020304" pitchFamily="18" charset="0"/>
            </a:endParaRPr>
          </a:p>
        </p:txBody>
      </p:sp>
      <p:cxnSp>
        <p:nvCxnSpPr>
          <p:cNvPr id="40" name="Straight Connector 39">
            <a:extLst>
              <a:ext uri="{FF2B5EF4-FFF2-40B4-BE49-F238E27FC236}">
                <a16:creationId xmlns:a16="http://schemas.microsoft.com/office/drawing/2014/main" id="{F736A22C-641B-6700-1E54-793898D804B8}"/>
              </a:ext>
            </a:extLst>
          </p:cNvPr>
          <p:cNvCxnSpPr>
            <a:cxnSpLocks/>
          </p:cNvCxnSpPr>
          <p:nvPr/>
        </p:nvCxnSpPr>
        <p:spPr>
          <a:xfrm>
            <a:off x="5543201" y="1628048"/>
            <a:ext cx="0" cy="49219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4CFC9EC-126E-13F3-B555-33454C40B0FD}"/>
              </a:ext>
            </a:extLst>
          </p:cNvPr>
          <p:cNvCxnSpPr>
            <a:cxnSpLocks/>
          </p:cNvCxnSpPr>
          <p:nvPr/>
        </p:nvCxnSpPr>
        <p:spPr>
          <a:xfrm>
            <a:off x="532855" y="763866"/>
            <a:ext cx="11004389"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8" name="cs6650_random_talk_demo">
            <a:hlinkClick r:id="" action="ppaction://media"/>
            <a:extLst>
              <a:ext uri="{FF2B5EF4-FFF2-40B4-BE49-F238E27FC236}">
                <a16:creationId xmlns:a16="http://schemas.microsoft.com/office/drawing/2014/main" id="{8BEA7246-59A4-3392-A7FD-007B68B8D0D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44801" y="1490132"/>
            <a:ext cx="6416676" cy="3640667"/>
          </a:xfrm>
          <a:prstGeom prst="rect">
            <a:avLst/>
          </a:prstGeom>
        </p:spPr>
      </p:pic>
    </p:spTree>
    <p:extLst>
      <p:ext uri="{BB962C8B-B14F-4D97-AF65-F5344CB8AC3E}">
        <p14:creationId xmlns:p14="http://schemas.microsoft.com/office/powerpoint/2010/main" val="217086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79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Parcel</Template>
  <TotalTime>2205</TotalTime>
  <Words>538</Words>
  <Application>Microsoft Macintosh PowerPoint</Application>
  <PresentationFormat>Widescreen</PresentationFormat>
  <Paragraphs>39</Paragraphs>
  <Slides>5</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vt:i4>
      </vt:variant>
    </vt:vector>
  </HeadingPairs>
  <TitlesOfParts>
    <vt:vector size="14" baseType="lpstr">
      <vt:lpstr>Söhne</vt:lpstr>
      <vt:lpstr>Arial</vt:lpstr>
      <vt:lpstr>Calibri</vt:lpstr>
      <vt:lpstr>Rockwell</vt:lpstr>
      <vt:lpstr>Rockwell Condensed</vt:lpstr>
      <vt:lpstr>Rockwell Extra Bold</vt:lpstr>
      <vt:lpstr>Times New Roman</vt:lpstr>
      <vt:lpstr>Wingdings</vt:lpstr>
      <vt:lpstr>Wood Type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Kavithalaya</dc:creator>
  <cp:lastModifiedBy>Hao Wu</cp:lastModifiedBy>
  <cp:revision>12</cp:revision>
  <dcterms:created xsi:type="dcterms:W3CDTF">2021-02-03T04:37:31Z</dcterms:created>
  <dcterms:modified xsi:type="dcterms:W3CDTF">2024-04-15T02:44:34Z</dcterms:modified>
</cp:coreProperties>
</file>